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57" r:id="rId3"/>
    <p:sldId id="264" r:id="rId4"/>
    <p:sldId id="265" r:id="rId5"/>
    <p:sldId id="266" r:id="rId6"/>
    <p:sldId id="267" r:id="rId7"/>
    <p:sldId id="260" r:id="rId8"/>
    <p:sldId id="258" r:id="rId9"/>
    <p:sldId id="259" r:id="rId10"/>
    <p:sldId id="262" r:id="rId11"/>
    <p:sldId id="261" r:id="rId12"/>
    <p:sldId id="263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  <a:srgbClr val="CCFF99"/>
    <a:srgbClr val="99CC00"/>
    <a:srgbClr val="DDDDDD"/>
    <a:srgbClr val="CC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76" autoAdjust="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2CB00-E855-4379-B6DF-44D19AE3962E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3448A-A817-4C64-930E-029E79AD8F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713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448A-A817-4C64-930E-029E79AD8FEE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32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448A-A817-4C64-930E-029E79AD8FE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687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F95A-B558-476B-8845-84351D2E8A55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58DF1C-1BAF-49B1-A2B4-9F5CA7EBC777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F95A-B558-476B-8845-84351D2E8A55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F1C-1BAF-49B1-A2B4-9F5CA7EBC77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F95A-B558-476B-8845-84351D2E8A55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F1C-1BAF-49B1-A2B4-9F5CA7EBC77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F95A-B558-476B-8845-84351D2E8A55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F1C-1BAF-49B1-A2B4-9F5CA7EBC77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F95A-B558-476B-8845-84351D2E8A55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F1C-1BAF-49B1-A2B4-9F5CA7EBC77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F95A-B558-476B-8845-84351D2E8A55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F1C-1BAF-49B1-A2B4-9F5CA7EBC777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F95A-B558-476B-8845-84351D2E8A55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F1C-1BAF-49B1-A2B4-9F5CA7EBC777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F95A-B558-476B-8845-84351D2E8A55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F1C-1BAF-49B1-A2B4-9F5CA7EBC77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F95A-B558-476B-8845-84351D2E8A55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F1C-1BAF-49B1-A2B4-9F5CA7EBC77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F95A-B558-476B-8845-84351D2E8A55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F1C-1BAF-49B1-A2B4-9F5CA7EBC77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F95A-B558-476B-8845-84351D2E8A55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F1C-1BAF-49B1-A2B4-9F5CA7EBC77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C05F95A-B558-476B-8845-84351D2E8A55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058DF1C-1BAF-49B1-A2B4-9F5CA7EBC777}" type="slidenum">
              <a:rPr lang="hu-HU" smtClean="0"/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hetszinvilag.lapunk.hu/?modul=oldal&amp;tartalom=1186974" TargetMode="External"/><Relationship Id="rId13" Type="http://schemas.openxmlformats.org/officeDocument/2006/relationships/hyperlink" Target="https://pixabay.com/hu/photos/nagy-csiperke-syrphus-ribesii-rovar-2470824/" TargetMode="External"/><Relationship Id="rId3" Type="http://schemas.openxmlformats.org/officeDocument/2006/relationships/hyperlink" Target="https://indafoto.hu/bela/image/1200777-5ee48d16" TargetMode="External"/><Relationship Id="rId7" Type="http://schemas.openxmlformats.org/officeDocument/2006/relationships/hyperlink" Target="https://www.gettyimages.com/detail/photo/high-angle-view-of-pink-dahlia-flowers-royalty-free-image/1002526752" TargetMode="External"/><Relationship Id="rId12" Type="http://schemas.openxmlformats.org/officeDocument/2006/relationships/hyperlink" Target="https://pixabay.com/hu/photos/dar%C3%A1zs-rovar-full%C3%A1nk-%C3%A1llati-makr%C3%B3-4427286/" TargetMode="External"/><Relationship Id="rId2" Type="http://schemas.openxmlformats.org/officeDocument/2006/relationships/hyperlink" Target="https://archzine.net/diy-ideen/bastelideen-fur-erwachsene/insektenhotel-selber-bauen-69-ideen-und-bauanleitung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zenciacentrum.hu/en/spd/EC-EV-82/GOLDEN-YARROW-Achillea-filipendulina" TargetMode="External"/><Relationship Id="rId11" Type="http://schemas.openxmlformats.org/officeDocument/2006/relationships/hyperlink" Target="https://vilasradio.cl/2020/11/13/conoce-que-frutas-y-verduras-son-de-temporada-en-tarapaca/" TargetMode="External"/><Relationship Id="rId5" Type="http://schemas.openxmlformats.org/officeDocument/2006/relationships/hyperlink" Target="https://www.szepzold.hu/lilom" TargetMode="External"/><Relationship Id="rId10" Type="http://schemas.openxmlformats.org/officeDocument/2006/relationships/hyperlink" Target="https://whitecatgrove.wordpress.com/2019/02/17/ogham-poem-iphin-honey/" TargetMode="External"/><Relationship Id="rId4" Type="http://schemas.openxmlformats.org/officeDocument/2006/relationships/hyperlink" Target="https://hu.pinterest.com/pin/603060206327657126/" TargetMode="External"/><Relationship Id="rId9" Type="http://schemas.openxmlformats.org/officeDocument/2006/relationships/hyperlink" Target="https://qubit.hu/2019/08/21/felmilliard-mezelo-meh-pusztult-el-braziliaban-az-elmult-harom-honapba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7" y="0"/>
            <a:ext cx="9144000" cy="685800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787" y="0"/>
            <a:ext cx="8363272" cy="747464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Veszélyben a beporzók!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107504" y="764704"/>
            <a:ext cx="3168352" cy="864096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Ne félj tőlük!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Ismerd meg őket! 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1520" y="6381328"/>
            <a:ext cx="3168352" cy="36004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dirty="0" smtClean="0">
                <a:solidFill>
                  <a:srgbClr val="0070C0"/>
                </a:solidFill>
              </a:rPr>
              <a:t>Készítette: Gyenes Kornélia</a:t>
            </a:r>
          </a:p>
          <a:p>
            <a:r>
              <a:rPr lang="hu-HU" sz="1200" dirty="0" smtClean="0">
                <a:solidFill>
                  <a:srgbClr val="0070C0"/>
                </a:solidFill>
              </a:rPr>
              <a:t>Közművelődési szakember</a:t>
            </a:r>
            <a:endParaRPr lang="hu-HU" sz="1200" dirty="0">
              <a:solidFill>
                <a:srgbClr val="0070C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7112"/>
            <a:ext cx="995715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56371"/>
            <a:ext cx="7992887" cy="564672"/>
          </a:xfrm>
          <a:solidFill>
            <a:srgbClr val="CCCCFF"/>
          </a:solidFill>
        </p:spPr>
        <p:txBody>
          <a:bodyPr>
            <a:normAutofit fontScale="90000"/>
          </a:bodyPr>
          <a:lstStyle/>
          <a:p>
            <a:r>
              <a:rPr lang="hu-HU" sz="3600" dirty="0" smtClean="0">
                <a:solidFill>
                  <a:schemeClr val="accent2">
                    <a:lumMod val="75000"/>
                  </a:schemeClr>
                </a:solidFill>
              </a:rPr>
              <a:t>Tavasztól őszig virágozzon a kerted!</a:t>
            </a:r>
            <a:endParaRPr lang="hu-H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1808486" cy="1205657"/>
          </a:xfrm>
        </p:spPr>
      </p:pic>
      <p:sp>
        <p:nvSpPr>
          <p:cNvPr id="9" name="Lekerekített téglalap 8"/>
          <p:cNvSpPr/>
          <p:nvPr/>
        </p:nvSpPr>
        <p:spPr>
          <a:xfrm>
            <a:off x="1979712" y="1124744"/>
            <a:ext cx="1296144" cy="86409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Március</a:t>
            </a:r>
          </a:p>
          <a:p>
            <a:pPr algn="ctr"/>
            <a:r>
              <a:rPr lang="hu-HU" dirty="0" err="1" smtClean="0"/>
              <a:t>krókusz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59412"/>
            <a:ext cx="2032000" cy="1478280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3923928" y="1445701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Április</a:t>
            </a:r>
          </a:p>
          <a:p>
            <a:pPr algn="ctr"/>
            <a:r>
              <a:rPr lang="hu-HU" dirty="0" smtClean="0"/>
              <a:t>nefelejcs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443" y="1456978"/>
            <a:ext cx="2088232" cy="1567780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7164288" y="1096094"/>
            <a:ext cx="172819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Május</a:t>
            </a:r>
          </a:p>
          <a:p>
            <a:pPr algn="ctr"/>
            <a:r>
              <a:rPr lang="hu-HU" dirty="0" smtClean="0"/>
              <a:t>harangláb</a:t>
            </a:r>
            <a:endParaRPr lang="hu-HU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9" y="3199556"/>
            <a:ext cx="1683029" cy="2246386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289571" y="4763789"/>
            <a:ext cx="17360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Június</a:t>
            </a:r>
          </a:p>
          <a:p>
            <a:pPr algn="ctr"/>
            <a:r>
              <a:rPr lang="hu-HU" dirty="0" smtClean="0"/>
              <a:t>cickafark</a:t>
            </a:r>
            <a:endParaRPr lang="hu-HU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841697"/>
            <a:ext cx="1787691" cy="1340768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>
          <a:xfrm>
            <a:off x="1518574" y="5861953"/>
            <a:ext cx="1512168" cy="7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Július</a:t>
            </a:r>
          </a:p>
          <a:p>
            <a:pPr algn="ctr"/>
            <a:r>
              <a:rPr lang="hu-HU" dirty="0" smtClean="0"/>
              <a:t>liliom</a:t>
            </a:r>
            <a:endParaRPr lang="hu-HU" dirty="0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69" y="3509268"/>
            <a:ext cx="2135003" cy="1254521"/>
          </a:xfrm>
          <a:prstGeom prst="rect">
            <a:avLst/>
          </a:prstGeom>
        </p:spPr>
      </p:pic>
      <p:sp>
        <p:nvSpPr>
          <p:cNvPr id="20" name="Téglalap 19"/>
          <p:cNvSpPr/>
          <p:nvPr/>
        </p:nvSpPr>
        <p:spPr>
          <a:xfrm>
            <a:off x="5788479" y="3217306"/>
            <a:ext cx="1584176" cy="91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Augusztus</a:t>
            </a:r>
          </a:p>
          <a:p>
            <a:pPr algn="ctr"/>
            <a:r>
              <a:rPr lang="hu-HU" dirty="0" smtClean="0"/>
              <a:t>tátika</a:t>
            </a:r>
            <a:endParaRPr lang="hu-HU" dirty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84" y="5196326"/>
            <a:ext cx="2135924" cy="1430752"/>
          </a:xfrm>
          <a:prstGeom prst="rect">
            <a:avLst/>
          </a:prstGeom>
        </p:spPr>
      </p:pic>
      <p:sp>
        <p:nvSpPr>
          <p:cNvPr id="22" name="Téglalap 21"/>
          <p:cNvSpPr/>
          <p:nvPr/>
        </p:nvSpPr>
        <p:spPr>
          <a:xfrm>
            <a:off x="4978571" y="4738518"/>
            <a:ext cx="1625743" cy="859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Szeptember</a:t>
            </a:r>
          </a:p>
          <a:p>
            <a:pPr algn="ctr"/>
            <a:r>
              <a:rPr lang="hu-HU" dirty="0" smtClean="0"/>
              <a:t>szellőrózsa</a:t>
            </a:r>
            <a:endParaRPr lang="hu-HU" dirty="0"/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03" y="4322749"/>
            <a:ext cx="2090882" cy="1395237"/>
          </a:xfrm>
          <a:prstGeom prst="rect">
            <a:avLst/>
          </a:prstGeom>
        </p:spPr>
      </p:pic>
      <p:sp>
        <p:nvSpPr>
          <p:cNvPr id="24" name="Téglalap 23"/>
          <p:cNvSpPr/>
          <p:nvPr/>
        </p:nvSpPr>
        <p:spPr>
          <a:xfrm>
            <a:off x="7452320" y="3683225"/>
            <a:ext cx="1512168" cy="794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Október</a:t>
            </a:r>
          </a:p>
          <a:p>
            <a:pPr algn="ctr"/>
            <a:r>
              <a:rPr lang="hu-HU" dirty="0" smtClean="0"/>
              <a:t>krizantém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093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r="40583"/>
          <a:stretch/>
        </p:blipFill>
        <p:spPr>
          <a:xfrm>
            <a:off x="6012160" y="1340768"/>
            <a:ext cx="3038837" cy="446449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632848" cy="5760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u-HU" sz="3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Rovarszálló építése lépésről lépésre</a:t>
            </a:r>
            <a:endParaRPr lang="hu-HU" sz="3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5648942" cy="449580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1.Készítsd </a:t>
            </a:r>
            <a:r>
              <a:rPr lang="hu-HU" dirty="0"/>
              <a:t>el a vázat, </a:t>
            </a:r>
            <a:r>
              <a:rPr lang="hu-HU" dirty="0" smtClean="0"/>
              <a:t>ez lehet egy készen </a:t>
            </a:r>
            <a:r>
              <a:rPr lang="hu-HU" dirty="0"/>
              <a:t>lévő fadoboz </a:t>
            </a:r>
            <a:r>
              <a:rPr lang="hu-HU" dirty="0" smtClean="0"/>
              <a:t>is.</a:t>
            </a:r>
          </a:p>
          <a:p>
            <a:r>
              <a:rPr lang="hu-HU" dirty="0" smtClean="0"/>
              <a:t>2.Barkácsolj </a:t>
            </a:r>
            <a:r>
              <a:rPr lang="hu-HU" dirty="0"/>
              <a:t>bele kis polcokat, elválasztókat, ezzel könnyebben </a:t>
            </a:r>
            <a:r>
              <a:rPr lang="hu-HU" dirty="0" smtClean="0"/>
              <a:t>tudod </a:t>
            </a:r>
            <a:r>
              <a:rPr lang="hu-HU" dirty="0"/>
              <a:t>kialakítani majd a különböző lakosztályokat</a:t>
            </a:r>
            <a:r>
              <a:rPr lang="hu-HU" dirty="0" smtClean="0"/>
              <a:t>.</a:t>
            </a:r>
          </a:p>
          <a:p>
            <a:r>
              <a:rPr lang="hu-HU" dirty="0"/>
              <a:t>3. A rovarok igen sokfélék, így az igényeik is azok. </a:t>
            </a:r>
            <a:r>
              <a:rPr lang="hu-HU" dirty="0" smtClean="0"/>
              <a:t>Ezért a rekeszeket, polcokat különféle természetes anyaggal töltsd fel. Ezek lehetnek pl.: nád, fenyőtoboz, lyukacsos tégla,  gallyak, kifúrt farönk.</a:t>
            </a:r>
          </a:p>
          <a:p>
            <a:r>
              <a:rPr lang="hu-HU" dirty="0"/>
              <a:t>4. </a:t>
            </a:r>
            <a:r>
              <a:rPr lang="hu-HU" dirty="0" smtClean="0"/>
              <a:t>Amennyire </a:t>
            </a:r>
            <a:r>
              <a:rPr lang="hu-HU" dirty="0"/>
              <a:t>lehet, </a:t>
            </a:r>
            <a:r>
              <a:rPr lang="hu-HU" dirty="0" smtClean="0"/>
              <a:t>védd </a:t>
            </a:r>
            <a:r>
              <a:rPr lang="hu-HU" dirty="0"/>
              <a:t>az esőtől, hótól. </a:t>
            </a:r>
            <a:r>
              <a:rPr lang="hu-HU" dirty="0" smtClean="0"/>
              <a:t>Ha csirkehálóval </a:t>
            </a:r>
            <a:r>
              <a:rPr lang="hu-HU" dirty="0"/>
              <a:t>szorosan </a:t>
            </a:r>
            <a:r>
              <a:rPr lang="hu-HU" dirty="0" smtClean="0"/>
              <a:t>körbeveszed, </a:t>
            </a:r>
            <a:r>
              <a:rPr lang="hu-HU" dirty="0"/>
              <a:t>akkor </a:t>
            </a:r>
            <a:r>
              <a:rPr lang="hu-HU" dirty="0" smtClean="0"/>
              <a:t>megakadályozhatod </a:t>
            </a:r>
            <a:r>
              <a:rPr lang="hu-HU" dirty="0"/>
              <a:t>az alkotóelemek </a:t>
            </a:r>
            <a:r>
              <a:rPr lang="hu-HU" dirty="0" smtClean="0"/>
              <a:t>kiszóródását.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695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954560" cy="420656"/>
          </a:xfrm>
        </p:spPr>
        <p:txBody>
          <a:bodyPr>
            <a:normAutofit fontScale="90000"/>
          </a:bodyPr>
          <a:lstStyle/>
          <a:p>
            <a:r>
              <a:rPr lang="hu-HU" sz="1800" dirty="0" smtClean="0"/>
              <a:t>Fényképek forrásai:</a:t>
            </a:r>
            <a:endParaRPr lang="hu-HU" sz="1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</p:spPr>
        <p:txBody>
          <a:bodyPr>
            <a:normAutofit fontScale="85000" lnSpcReduction="10000"/>
          </a:bodyPr>
          <a:lstStyle/>
          <a:p>
            <a:r>
              <a:rPr lang="hu-HU" dirty="0">
                <a:solidFill>
                  <a:srgbClr val="002060"/>
                </a:solidFill>
                <a:hlinkClick r:id="rId2"/>
              </a:rPr>
              <a:t>https://archzine.net/diy-ideen/bastelideen-fur-erwachsene/insektenhotel-selber-bauen-69-ideen-und-bauanleitungen</a:t>
            </a:r>
            <a:r>
              <a:rPr lang="hu-HU" dirty="0" smtClean="0">
                <a:solidFill>
                  <a:srgbClr val="002060"/>
                </a:solidFill>
                <a:hlinkClick r:id="rId2"/>
              </a:rPr>
              <a:t>/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hu-HU" dirty="0" smtClean="0">
                <a:solidFill>
                  <a:srgbClr val="002060"/>
                </a:solidFill>
                <a:hlinkClick r:id="rId3"/>
              </a:rPr>
              <a:t>indafoto.hu/bela/image/1200777-5ee48d16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4"/>
              </a:rPr>
              <a:t>https://hu.pinterest.com/pin/603060206327657126</a:t>
            </a:r>
            <a:r>
              <a:rPr lang="hu-HU" dirty="0" smtClean="0">
                <a:solidFill>
                  <a:srgbClr val="002060"/>
                </a:solidFill>
                <a:hlinkClick r:id="rId4"/>
              </a:rPr>
              <a:t>/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5"/>
              </a:rPr>
              <a:t>https://</a:t>
            </a:r>
            <a:r>
              <a:rPr lang="hu-HU" dirty="0" smtClean="0">
                <a:solidFill>
                  <a:srgbClr val="002060"/>
                </a:solidFill>
                <a:hlinkClick r:id="rId5"/>
              </a:rPr>
              <a:t>www.szepzold.hu/lilom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6"/>
              </a:rPr>
              <a:t>https://</a:t>
            </a:r>
            <a:r>
              <a:rPr lang="hu-HU" dirty="0" smtClean="0">
                <a:solidFill>
                  <a:srgbClr val="002060"/>
                </a:solidFill>
                <a:hlinkClick r:id="rId6"/>
              </a:rPr>
              <a:t>eszenciacentrum.hu/en/spd/EC-EV-82/GOLDEN-YARROW-Achillea-filipendulina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7"/>
              </a:rPr>
              <a:t>https://</a:t>
            </a:r>
            <a:r>
              <a:rPr lang="hu-HU" dirty="0" smtClean="0">
                <a:solidFill>
                  <a:srgbClr val="002060"/>
                </a:solidFill>
                <a:hlinkClick r:id="rId7"/>
              </a:rPr>
              <a:t>www.gettyimages.com/detail/photo/high-angle-view-of-pink-dahlia-flowers-royalty-free-image/1002526752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8"/>
              </a:rPr>
              <a:t>http://hetszinvilag.lapunk.hu/?</a:t>
            </a:r>
            <a:r>
              <a:rPr lang="hu-HU" dirty="0" smtClean="0">
                <a:solidFill>
                  <a:srgbClr val="002060"/>
                </a:solidFill>
                <a:hlinkClick r:id="rId8"/>
              </a:rPr>
              <a:t>modul=oldal&amp;tartalom=1186974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9"/>
              </a:rPr>
              <a:t>https://</a:t>
            </a:r>
            <a:r>
              <a:rPr lang="hu-HU" dirty="0" smtClean="0">
                <a:solidFill>
                  <a:srgbClr val="002060"/>
                </a:solidFill>
                <a:hlinkClick r:id="rId9"/>
              </a:rPr>
              <a:t>qubit.hu/2019/08/21/felmilliard-mezelo-meh-pusztult-el-braziliaban-az-elmult-harom-honapban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10"/>
              </a:rPr>
              <a:t>https://whitecatgrove.wordpress.com/2019/02/17/ogham-poem-iphin-honey</a:t>
            </a:r>
            <a:r>
              <a:rPr lang="hu-HU" dirty="0" smtClean="0">
                <a:solidFill>
                  <a:srgbClr val="002060"/>
                </a:solidFill>
                <a:hlinkClick r:id="rId10"/>
              </a:rPr>
              <a:t>/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11"/>
              </a:rPr>
              <a:t>https://vilasradio.cl/2020/11/13/conoce-que-frutas-y-verduras-son-de-temporada-en-tarapaca</a:t>
            </a:r>
            <a:r>
              <a:rPr lang="hu-HU" dirty="0" smtClean="0">
                <a:solidFill>
                  <a:srgbClr val="002060"/>
                </a:solidFill>
                <a:hlinkClick r:id="rId11"/>
              </a:rPr>
              <a:t>/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12"/>
              </a:rPr>
              <a:t>https://pixabay.com/hu/photos/dar%C3%A1zs-rovar-full%C3%A1nk-%C3%A1llati-makr%C3%B3-4427286</a:t>
            </a:r>
            <a:r>
              <a:rPr lang="hu-HU" dirty="0" smtClean="0">
                <a:solidFill>
                  <a:srgbClr val="002060"/>
                </a:solidFill>
                <a:hlinkClick r:id="rId12"/>
              </a:rPr>
              <a:t>/</a:t>
            </a: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  <a:hlinkClick r:id="rId13"/>
              </a:rPr>
              <a:t>https://pixabay.com/hu/photos/nagy-csiperke-syrphus-ribesii-rovar-2470824</a:t>
            </a:r>
            <a:r>
              <a:rPr lang="hu-HU" dirty="0" smtClean="0">
                <a:solidFill>
                  <a:srgbClr val="002060"/>
                </a:solidFill>
                <a:hlinkClick r:id="rId13"/>
              </a:rPr>
              <a:t>/</a:t>
            </a:r>
            <a:endParaRPr lang="hu-HU" dirty="0" smtClean="0">
              <a:solidFill>
                <a:srgbClr val="002060"/>
              </a:solidFill>
            </a:endParaRPr>
          </a:p>
          <a:p>
            <a:endParaRPr lang="hu-HU" dirty="0" smtClean="0">
              <a:solidFill>
                <a:srgbClr val="002060"/>
              </a:solidFill>
            </a:endParaRP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30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4441018"/>
            <a:ext cx="2926080" cy="187147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hu-HU" dirty="0" smtClean="0"/>
              <a:t>Mik is a beporzók?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896544"/>
          </a:xfrm>
        </p:spPr>
        <p:txBody>
          <a:bodyPr/>
          <a:lstStyle/>
          <a:p>
            <a:r>
              <a:rPr lang="hu-HU" dirty="0" smtClean="0"/>
              <a:t>Olyan állatok </a:t>
            </a:r>
            <a:r>
              <a:rPr lang="hu-HU" smtClean="0"/>
              <a:t>amik élelem- </a:t>
            </a:r>
            <a:r>
              <a:rPr lang="hu-HU" dirty="0" smtClean="0"/>
              <a:t>vagy párkeresés közben elvégzik a növények beporzását.</a:t>
            </a:r>
          </a:p>
          <a:p>
            <a:r>
              <a:rPr lang="hu-HU" dirty="0" smtClean="0"/>
              <a:t>Magyarországon a leggyakoribbak a méhek, a lepkék, darazsak és a zengőlegyek.</a:t>
            </a:r>
          </a:p>
          <a:p>
            <a:endParaRPr lang="hu-HU" dirty="0"/>
          </a:p>
        </p:txBody>
      </p:sp>
      <p:pic>
        <p:nvPicPr>
          <p:cNvPr id="1026" name="Picture 2" descr="C:\Users\gyenes.kornelia\Desktop\2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647" y="4005064"/>
            <a:ext cx="2232248" cy="265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kerekített téglalap 3"/>
          <p:cNvSpPr/>
          <p:nvPr/>
        </p:nvSpPr>
        <p:spPr>
          <a:xfrm>
            <a:off x="217619" y="3989015"/>
            <a:ext cx="19442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Z</a:t>
            </a:r>
            <a:r>
              <a:rPr lang="hu-HU" dirty="0" smtClean="0"/>
              <a:t>engőlégy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>
          <a:xfrm>
            <a:off x="7325703" y="3936962"/>
            <a:ext cx="17281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Házi méh</a:t>
            </a:r>
            <a:endParaRPr lang="hu-HU" dirty="0"/>
          </a:p>
        </p:txBody>
      </p:sp>
      <p:pic>
        <p:nvPicPr>
          <p:cNvPr id="1028" name="Picture 4" descr="C:\Users\gyenes.kornelia\Desktop\images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0" y="3936962"/>
            <a:ext cx="2063874" cy="275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kerekített téglalap 4"/>
          <p:cNvSpPr/>
          <p:nvPr/>
        </p:nvSpPr>
        <p:spPr>
          <a:xfrm>
            <a:off x="2704457" y="3720938"/>
            <a:ext cx="1584176" cy="556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Nappali pávaszem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734534"/>
            <a:ext cx="2664296" cy="1911098"/>
          </a:xfrm>
          <a:prstGeom prst="rect">
            <a:avLst/>
          </a:prstGeom>
        </p:spPr>
      </p:pic>
      <p:sp>
        <p:nvSpPr>
          <p:cNvPr id="11" name="Lekerekített téglalap 10"/>
          <p:cNvSpPr/>
          <p:nvPr/>
        </p:nvSpPr>
        <p:spPr>
          <a:xfrm>
            <a:off x="4860032" y="4277047"/>
            <a:ext cx="1512168" cy="592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Darázs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7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6" grpId="0" animBg="1"/>
      <p:bldP spid="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 Felejtsétek El Nekem, Hoverfly, Fly, Virág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2" t="11933" r="21313"/>
          <a:stretch/>
        </p:blipFill>
        <p:spPr bwMode="auto">
          <a:xfrm>
            <a:off x="5724128" y="1283364"/>
            <a:ext cx="3085215" cy="45541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CCCC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1008112" cy="504056"/>
          </a:xfrm>
          <a:solidFill>
            <a:srgbClr val="DDDDDD"/>
          </a:solidFill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0070C0"/>
                </a:solidFill>
              </a:rPr>
              <a:t>Méh</a:t>
            </a:r>
            <a:endParaRPr lang="hu-HU" sz="2800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529593"/>
            <a:ext cx="5122912" cy="4032448"/>
          </a:xfrm>
          <a:solidFill>
            <a:srgbClr val="DDDDDD"/>
          </a:solidFill>
        </p:spPr>
        <p:txBody>
          <a:bodyPr>
            <a:normAutofit fontScale="85000" lnSpcReduction="10000"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Legfőbb </a:t>
            </a:r>
            <a:r>
              <a:rPr lang="hu-HU" dirty="0">
                <a:solidFill>
                  <a:srgbClr val="0070C0"/>
                </a:solidFill>
              </a:rPr>
              <a:t>szerepük a természetben a </a:t>
            </a:r>
            <a:r>
              <a:rPr lang="hu-HU" dirty="0" smtClean="0">
                <a:solidFill>
                  <a:srgbClr val="0070C0"/>
                </a:solidFill>
              </a:rPr>
              <a:t>beporzás</a:t>
            </a:r>
            <a:r>
              <a:rPr lang="hu-HU" dirty="0">
                <a:solidFill>
                  <a:srgbClr val="0070C0"/>
                </a:solidFill>
              </a:rPr>
              <a:t>! Nagy baj történne, ha eltűnnének</a:t>
            </a:r>
            <a:r>
              <a:rPr lang="hu-HU" dirty="0" smtClean="0">
                <a:solidFill>
                  <a:srgbClr val="0070C0"/>
                </a:solidFill>
              </a:rPr>
              <a:t>!</a:t>
            </a:r>
          </a:p>
          <a:p>
            <a:r>
              <a:rPr lang="hu-HU" dirty="0">
                <a:solidFill>
                  <a:srgbClr val="0070C0"/>
                </a:solidFill>
              </a:rPr>
              <a:t>A mézelő méh az egyetlen rovar a világon, ami ételt szolgáltat az embernek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  <a:endParaRPr lang="hu-HU" dirty="0">
              <a:solidFill>
                <a:srgbClr val="0070C0"/>
              </a:solidFill>
            </a:endParaRPr>
          </a:p>
          <a:p>
            <a:r>
              <a:rPr lang="hu-HU" dirty="0">
                <a:solidFill>
                  <a:srgbClr val="0070C0"/>
                </a:solidFill>
              </a:rPr>
              <a:t>A méhek legföljebb 4-5 km távolságba repülnek ki a kaptártól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</a:p>
          <a:p>
            <a:r>
              <a:rPr lang="hu-HU" dirty="0">
                <a:solidFill>
                  <a:srgbClr val="0070C0"/>
                </a:solidFill>
              </a:rPr>
              <a:t>A nekünk láthatatlan ibolyán túli sugárzást (UV) is látják, így tudnak tájékozódni felhős időben </a:t>
            </a:r>
            <a:r>
              <a:rPr lang="hu-HU" dirty="0" smtClean="0">
                <a:solidFill>
                  <a:srgbClr val="0070C0"/>
                </a:solidFill>
              </a:rPr>
              <a:t>is.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A </a:t>
            </a:r>
            <a:r>
              <a:rPr lang="hu-HU" dirty="0">
                <a:solidFill>
                  <a:srgbClr val="0070C0"/>
                </a:solidFill>
              </a:rPr>
              <a:t>méhek általában 1 500 –  2 000 virágot látogatnak naponta. 1 kg mézhez több mint 2 millió jól mézelő virágot kell meglátogatniuk, kevésbé mézelőből akár 5 milliót is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</a:p>
          <a:p>
            <a:r>
              <a:rPr lang="hu-HU" dirty="0">
                <a:solidFill>
                  <a:srgbClr val="0070C0"/>
                </a:solidFill>
              </a:rPr>
              <a:t>Testük tömegének többszörösét is elbírják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</a:p>
          <a:p>
            <a:r>
              <a:rPr lang="hu-HU" dirty="0">
                <a:solidFill>
                  <a:srgbClr val="0070C0"/>
                </a:solidFill>
              </a:rPr>
              <a:t> Jól kifejlett szaglással rendelkeznek. A virágok illatát több kilométerről is „megérzik”.</a:t>
            </a:r>
          </a:p>
        </p:txBody>
      </p:sp>
    </p:spTree>
    <p:extLst>
      <p:ext uri="{BB962C8B-B14F-4D97-AF65-F5344CB8AC3E}">
        <p14:creationId xmlns:p14="http://schemas.microsoft.com/office/powerpoint/2010/main" val="19058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09936"/>
            <a:ext cx="3816424" cy="572463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contourW="38100">
            <a:extrusionClr>
              <a:schemeClr val="tx1"/>
            </a:extrusionClr>
            <a:contourClr>
              <a:srgbClr val="CCCC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1296144" cy="504056"/>
          </a:xfrm>
          <a:solidFill>
            <a:srgbClr val="CCFF99"/>
          </a:solidFill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0070C0"/>
                </a:solidFill>
              </a:rPr>
              <a:t>Lepke</a:t>
            </a:r>
            <a:endParaRPr lang="hu-HU" sz="3200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3898776" cy="4983832"/>
          </a:xfrm>
          <a:solidFill>
            <a:srgbClr val="CCFF99"/>
          </a:solidFill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A </a:t>
            </a:r>
            <a:r>
              <a:rPr lang="hu-HU" dirty="0">
                <a:solidFill>
                  <a:srgbClr val="0070C0"/>
                </a:solidFill>
              </a:rPr>
              <a:t>pillangók fontos szerepet játszanak a </a:t>
            </a:r>
            <a:r>
              <a:rPr lang="hu-HU" dirty="0" smtClean="0">
                <a:solidFill>
                  <a:srgbClr val="0070C0"/>
                </a:solidFill>
              </a:rPr>
              <a:t>beporzásban.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Különösen </a:t>
            </a:r>
            <a:r>
              <a:rPr lang="hu-HU" dirty="0">
                <a:solidFill>
                  <a:srgbClr val="0070C0"/>
                </a:solidFill>
              </a:rPr>
              <a:t>az erős </a:t>
            </a:r>
            <a:r>
              <a:rPr lang="hu-HU" dirty="0" smtClean="0">
                <a:solidFill>
                  <a:srgbClr val="0070C0"/>
                </a:solidFill>
              </a:rPr>
              <a:t>illatú virágokat </a:t>
            </a:r>
            <a:r>
              <a:rPr lang="hu-HU" dirty="0" smtClean="0">
                <a:solidFill>
                  <a:srgbClr val="0070C0"/>
                </a:solidFill>
              </a:rPr>
              <a:t>kedvelik, </a:t>
            </a:r>
            <a:r>
              <a:rPr lang="hu-HU" dirty="0">
                <a:solidFill>
                  <a:srgbClr val="0070C0"/>
                </a:solidFill>
              </a:rPr>
              <a:t>amelyek nagy mennyiségű nektárt termelnek. </a:t>
            </a:r>
            <a:endParaRPr lang="hu-HU" dirty="0" smtClean="0">
              <a:solidFill>
                <a:srgbClr val="0070C0"/>
              </a:solidFill>
            </a:endParaRPr>
          </a:p>
          <a:p>
            <a:r>
              <a:rPr lang="hu-HU" dirty="0" smtClean="0">
                <a:solidFill>
                  <a:srgbClr val="0070C0"/>
                </a:solidFill>
              </a:rPr>
              <a:t>A </a:t>
            </a:r>
            <a:r>
              <a:rPr lang="hu-HU" dirty="0">
                <a:solidFill>
                  <a:srgbClr val="0070C0"/>
                </a:solidFill>
              </a:rPr>
              <a:t>nektár a pillangó </a:t>
            </a:r>
            <a:r>
              <a:rPr lang="hu-HU" dirty="0" smtClean="0">
                <a:solidFill>
                  <a:srgbClr val="0070C0"/>
                </a:solidFill>
              </a:rPr>
              <a:t>étrendjének </a:t>
            </a:r>
            <a:r>
              <a:rPr lang="hu-HU" dirty="0">
                <a:solidFill>
                  <a:srgbClr val="0070C0"/>
                </a:solidFill>
              </a:rPr>
              <a:t>fontos </a:t>
            </a:r>
            <a:r>
              <a:rPr lang="hu-HU" dirty="0" smtClean="0">
                <a:solidFill>
                  <a:srgbClr val="0070C0"/>
                </a:solidFill>
              </a:rPr>
              <a:t>része.</a:t>
            </a:r>
            <a:endParaRPr lang="hu-HU" dirty="0">
              <a:solidFill>
                <a:srgbClr val="0070C0"/>
              </a:solidFill>
            </a:endParaRPr>
          </a:p>
          <a:p>
            <a:r>
              <a:rPr lang="hu-HU" dirty="0" smtClean="0">
                <a:solidFill>
                  <a:srgbClr val="0070C0"/>
                </a:solidFill>
              </a:rPr>
              <a:t>Az </a:t>
            </a:r>
            <a:r>
              <a:rPr lang="hu-HU" dirty="0">
                <a:solidFill>
                  <a:srgbClr val="0070C0"/>
                </a:solidFill>
              </a:rPr>
              <a:t>éjjeli lepkék </a:t>
            </a:r>
            <a:r>
              <a:rPr lang="hu-HU" dirty="0" smtClean="0">
                <a:solidFill>
                  <a:srgbClr val="0070C0"/>
                </a:solidFill>
              </a:rPr>
              <a:t>szintén kiemelt </a:t>
            </a:r>
            <a:r>
              <a:rPr lang="hu-HU" dirty="0">
                <a:solidFill>
                  <a:srgbClr val="0070C0"/>
                </a:solidFill>
              </a:rPr>
              <a:t>szerepet játszanak </a:t>
            </a:r>
            <a:r>
              <a:rPr lang="hu-HU" dirty="0" smtClean="0">
                <a:solidFill>
                  <a:srgbClr val="0070C0"/>
                </a:solidFill>
              </a:rPr>
              <a:t>beporzásban.</a:t>
            </a:r>
            <a:r>
              <a:rPr lang="hu-HU" dirty="0">
                <a:solidFill>
                  <a:srgbClr val="0070C0"/>
                </a:solidFill>
              </a:rPr>
              <a:t> Ezek az éjszaka repülő beporzók általában fehér, illatos virágokat, például jázmint </a:t>
            </a:r>
            <a:r>
              <a:rPr lang="hu-HU" dirty="0" smtClean="0">
                <a:solidFill>
                  <a:srgbClr val="0070C0"/>
                </a:solidFill>
              </a:rPr>
              <a:t>keresik </a:t>
            </a:r>
            <a:r>
              <a:rPr lang="hu-HU" dirty="0">
                <a:solidFill>
                  <a:srgbClr val="0070C0"/>
                </a:solidFill>
              </a:rPr>
              <a:t>fel</a:t>
            </a:r>
            <a:r>
              <a:rPr lang="hu-HU" dirty="0" smtClean="0">
                <a:solidFill>
                  <a:srgbClr val="0070C0"/>
                </a:solidFill>
              </a:rPr>
              <a:t>. Az </a:t>
            </a:r>
            <a:r>
              <a:rPr lang="hu-HU" dirty="0">
                <a:solidFill>
                  <a:srgbClr val="0070C0"/>
                </a:solidFill>
              </a:rPr>
              <a:t>éjszakai lepkék egy sor olyan növényt is beporoznak, amit a nappali beporzók (méhek, pillangók, zengőlegyek) </a:t>
            </a:r>
            <a:r>
              <a:rPr lang="hu-HU" dirty="0" smtClean="0">
                <a:solidFill>
                  <a:srgbClr val="0070C0"/>
                </a:solidFill>
              </a:rPr>
              <a:t>nem.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7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engôlegyek, Schwirrfliege, Állva Repülni, Repül, Rov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2" r="26348"/>
          <a:stretch/>
        </p:blipFill>
        <p:spPr bwMode="auto">
          <a:xfrm>
            <a:off x="5292080" y="1196752"/>
            <a:ext cx="3376634" cy="50974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CCCC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1882552" cy="432048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0070C0"/>
                </a:solidFill>
              </a:rPr>
              <a:t>Zengőlégy</a:t>
            </a:r>
            <a:endParaRPr lang="hu-HU" sz="2800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5127848"/>
          </a:xfrm>
          <a:solidFill>
            <a:srgbClr val="FFFFCC"/>
          </a:solidFill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A </a:t>
            </a:r>
            <a:r>
              <a:rPr lang="hu-HU" dirty="0">
                <a:solidFill>
                  <a:srgbClr val="0070C0"/>
                </a:solidFill>
              </a:rPr>
              <a:t>sárgával és feketével sávozott rovar leginkább darázsra hasonlít. Ez védelmet nyújt neki a veszélyes darazsakat kerülő ragadozókkal szemben. K</a:t>
            </a:r>
            <a:r>
              <a:rPr lang="hu-HU" dirty="0" smtClean="0">
                <a:solidFill>
                  <a:srgbClr val="0070C0"/>
                </a:solidFill>
              </a:rPr>
              <a:t>önnyen megkülönböztethető </a:t>
            </a:r>
            <a:r>
              <a:rPr lang="hu-HU" dirty="0">
                <a:solidFill>
                  <a:srgbClr val="0070C0"/>
                </a:solidFill>
              </a:rPr>
              <a:t>a darazsaktól. </a:t>
            </a:r>
            <a:r>
              <a:rPr lang="hu-HU" dirty="0" smtClean="0">
                <a:solidFill>
                  <a:srgbClr val="0070C0"/>
                </a:solidFill>
              </a:rPr>
              <a:t>A darazsaknak </a:t>
            </a:r>
            <a:r>
              <a:rPr lang="hu-HU" dirty="0">
                <a:solidFill>
                  <a:srgbClr val="0070C0"/>
                </a:solidFill>
              </a:rPr>
              <a:t>két pár szárnyuk van, a legyeknek pedig csak </a:t>
            </a:r>
            <a:r>
              <a:rPr lang="hu-HU" dirty="0" smtClean="0">
                <a:solidFill>
                  <a:srgbClr val="0070C0"/>
                </a:solidFill>
              </a:rPr>
              <a:t>egy.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6000 </a:t>
            </a:r>
            <a:r>
              <a:rPr lang="hu-HU" dirty="0">
                <a:solidFill>
                  <a:srgbClr val="0070C0"/>
                </a:solidFill>
              </a:rPr>
              <a:t>fajjal </a:t>
            </a:r>
            <a:r>
              <a:rPr lang="hu-HU" dirty="0" smtClean="0">
                <a:solidFill>
                  <a:srgbClr val="0070C0"/>
                </a:solidFill>
              </a:rPr>
              <a:t>rendelkeznek ebből </a:t>
            </a:r>
            <a:r>
              <a:rPr lang="hu-HU" dirty="0">
                <a:solidFill>
                  <a:srgbClr val="0070C0"/>
                </a:solidFill>
              </a:rPr>
              <a:t>5600 </a:t>
            </a:r>
            <a:r>
              <a:rPr lang="hu-HU" dirty="0" smtClean="0">
                <a:solidFill>
                  <a:srgbClr val="0070C0"/>
                </a:solidFill>
              </a:rPr>
              <a:t>beporzó faj.</a:t>
            </a:r>
          </a:p>
          <a:p>
            <a:r>
              <a:rPr lang="hu-HU" dirty="0">
                <a:solidFill>
                  <a:srgbClr val="0070C0"/>
                </a:solidFill>
              </a:rPr>
              <a:t>Antarktisz, valamint néhány igen távoli óceáni sziget kivételével mindenütt jelen </a:t>
            </a:r>
            <a:r>
              <a:rPr lang="hu-HU" dirty="0" smtClean="0">
                <a:solidFill>
                  <a:srgbClr val="0070C0"/>
                </a:solidFill>
              </a:rPr>
              <a:t>vannak.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A </a:t>
            </a:r>
            <a:r>
              <a:rPr lang="hu-HU" dirty="0">
                <a:solidFill>
                  <a:srgbClr val="0070C0"/>
                </a:solidFill>
              </a:rPr>
              <a:t>nektár és a virágpor nem az utódaik táplálkozásához, hanem a sajátjukhoz </a:t>
            </a:r>
            <a:r>
              <a:rPr lang="hu-HU" dirty="0" smtClean="0">
                <a:solidFill>
                  <a:srgbClr val="0070C0"/>
                </a:solidFill>
              </a:rPr>
              <a:t>szükséges. Nem kötődnek fészekhez vagy kolóniához. Hatalmas területeken végzik a beporzást.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6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1" r="25925"/>
          <a:stretch/>
        </p:blipFill>
        <p:spPr>
          <a:xfrm>
            <a:off x="5220072" y="1629356"/>
            <a:ext cx="3561170" cy="3794352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CCCCFF"/>
            </a:contour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1306488" cy="564672"/>
          </a:xfrm>
          <a:solidFill>
            <a:srgbClr val="CCECFF"/>
          </a:solidFill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0070C0"/>
                </a:solidFill>
              </a:rPr>
              <a:t>Darázs</a:t>
            </a:r>
            <a:endParaRPr lang="hu-HU" sz="2800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18320"/>
            <a:ext cx="4642817" cy="3816424"/>
          </a:xfrm>
          <a:solidFill>
            <a:srgbClr val="CCECFF"/>
          </a:solidFill>
        </p:spPr>
        <p:txBody>
          <a:bodyPr>
            <a:normAutofit/>
          </a:bodyPr>
          <a:lstStyle/>
          <a:p>
            <a:r>
              <a:rPr lang="hu-HU" dirty="0">
                <a:solidFill>
                  <a:srgbClr val="0070C0"/>
                </a:solidFill>
              </a:rPr>
              <a:t>A darazsak </a:t>
            </a:r>
            <a:r>
              <a:rPr lang="hu-HU" dirty="0" smtClean="0">
                <a:solidFill>
                  <a:srgbClr val="0070C0"/>
                </a:solidFill>
              </a:rPr>
              <a:t>szinte </a:t>
            </a:r>
            <a:r>
              <a:rPr lang="hu-HU" dirty="0">
                <a:solidFill>
                  <a:srgbClr val="0070C0"/>
                </a:solidFill>
              </a:rPr>
              <a:t>minden kártevő rovarra </a:t>
            </a:r>
            <a:r>
              <a:rPr lang="hu-HU" dirty="0" smtClean="0">
                <a:solidFill>
                  <a:srgbClr val="0070C0"/>
                </a:solidFill>
              </a:rPr>
              <a:t>vadásznak, lárváiknak így nyújtanak megfelelő táplálékot.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hu-HU" dirty="0">
                <a:solidFill>
                  <a:srgbClr val="0070C0"/>
                </a:solidFill>
              </a:rPr>
              <a:t>A </a:t>
            </a:r>
            <a:r>
              <a:rPr lang="hu-HU" dirty="0" smtClean="0">
                <a:solidFill>
                  <a:srgbClr val="0070C0"/>
                </a:solidFill>
              </a:rPr>
              <a:t>kifejlett darazsak hathatós </a:t>
            </a:r>
            <a:r>
              <a:rPr lang="hu-HU" dirty="0">
                <a:solidFill>
                  <a:srgbClr val="0070C0"/>
                </a:solidFill>
              </a:rPr>
              <a:t>beporzók, hiszen </a:t>
            </a:r>
            <a:r>
              <a:rPr lang="hu-HU" dirty="0" smtClean="0">
                <a:solidFill>
                  <a:srgbClr val="0070C0"/>
                </a:solidFill>
              </a:rPr>
              <a:t>nektárral táplálkoznak. 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A világ </a:t>
            </a:r>
            <a:r>
              <a:rPr lang="hu-HU" dirty="0">
                <a:solidFill>
                  <a:srgbClr val="0070C0"/>
                </a:solidFill>
              </a:rPr>
              <a:t>számos országában a mezőgazdasági termelés segítésére </a:t>
            </a:r>
            <a:r>
              <a:rPr lang="hu-HU" dirty="0" smtClean="0">
                <a:solidFill>
                  <a:srgbClr val="0070C0"/>
                </a:solidFill>
              </a:rPr>
              <a:t>a </a:t>
            </a:r>
            <a:r>
              <a:rPr lang="hu-HU" dirty="0">
                <a:solidFill>
                  <a:srgbClr val="0070C0"/>
                </a:solidFill>
              </a:rPr>
              <a:t>földek mellé a </a:t>
            </a:r>
            <a:r>
              <a:rPr lang="hu-HU" dirty="0" smtClean="0">
                <a:solidFill>
                  <a:srgbClr val="0070C0"/>
                </a:solidFill>
              </a:rPr>
              <a:t>darázskolóniákat telepítenek.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8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5832648" cy="65033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hu-HU" sz="3600" b="1" dirty="0" smtClean="0"/>
              <a:t>Beporzók jelentősége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2996952"/>
            <a:ext cx="7344816" cy="2664296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hu-HU" dirty="0" smtClean="0"/>
          </a:p>
          <a:p>
            <a:r>
              <a:rPr lang="hu-HU" b="1" dirty="0" smtClean="0"/>
              <a:t>A virágos növények 87 százaléka állati beporzást igényel.</a:t>
            </a:r>
          </a:p>
          <a:p>
            <a:r>
              <a:rPr lang="hu-HU" b="1" dirty="0" smtClean="0"/>
              <a:t>Termesztett növényeink nagy része is igényli a beporzók közreműködését.</a:t>
            </a:r>
          </a:p>
          <a:p>
            <a:r>
              <a:rPr lang="hu-HU" b="1" dirty="0" smtClean="0"/>
              <a:t>A zöldségek és gyümölcsök termését a beporzók biztosítják számunkra. A gyógy-, fűszer- és takarmánynövények valamint a szántóföldi növények egy része is az állati beporzóktól függ. Ezek a növények képezik táplálkozásunk alapjait.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9638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0"/>
          <a:stretch/>
        </p:blipFill>
        <p:spPr>
          <a:xfrm>
            <a:off x="-20000" y="995552"/>
            <a:ext cx="9163999" cy="586244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120680" cy="564672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hu-HU" sz="3600" dirty="0" smtClean="0"/>
              <a:t>Veszélyeztető tényezők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95552"/>
            <a:ext cx="8229600" cy="1713368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Földünk népessége növekszik. A nagyobb élelmiszerszükséglet kielégítéséhez több szántóföldre van szükség. Csökken a természetes élőhelyek például a virágos mezők aránya.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haszonnövényeket rovarölő szerekkel védik a kártevőktől. Ezek a vegyszerek a hasznos rovarokra is ugyanúgy kifejtik </a:t>
            </a:r>
            <a:r>
              <a:rPr lang="hu-HU" dirty="0">
                <a:solidFill>
                  <a:schemeClr val="bg1"/>
                </a:solidFill>
              </a:rPr>
              <a:t>hatásukat. </a:t>
            </a:r>
            <a:endParaRPr lang="hu-H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0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563072" cy="78069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0070C0"/>
                </a:solidFill>
              </a:rPr>
              <a:t>Te mit tehetsz a beporzókért?</a:t>
            </a:r>
            <a:endParaRPr lang="hu-HU" sz="3600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3789040"/>
            <a:ext cx="6635080" cy="273630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Rovarbarát kertet alakítasz ki.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De mitől lesz egy kert rovarbarát?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Ültess a kertedbe többféle növényt. Olyanokat amik nem egyszerre virágzanak. Így a beporzó rovarok folyamatosan táplálékhoz jutnak.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Készíts rovarhotelt. Majdnem bármilyen természetes anyagot felhasználhatsz.</a:t>
            </a:r>
            <a:endParaRPr lang="hu-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ávlat">
  <a:themeElements>
    <a:clrScheme name="Rajzszög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952</TotalTime>
  <Words>690</Words>
  <Application>Microsoft Office PowerPoint</Application>
  <PresentationFormat>Diavetítés a képernyőre (4:3 oldalarány)</PresentationFormat>
  <Paragraphs>86</Paragraphs>
  <Slides>12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Távlat</vt:lpstr>
      <vt:lpstr>Veszélyben a beporzók!</vt:lpstr>
      <vt:lpstr>Mik is a beporzók?</vt:lpstr>
      <vt:lpstr>Méh</vt:lpstr>
      <vt:lpstr>Lepke</vt:lpstr>
      <vt:lpstr>Zengőlégy</vt:lpstr>
      <vt:lpstr>Darázs</vt:lpstr>
      <vt:lpstr>Beporzók jelentősége</vt:lpstr>
      <vt:lpstr>Veszélyeztető tényezők</vt:lpstr>
      <vt:lpstr>Te mit tehetsz a beporzókért?</vt:lpstr>
      <vt:lpstr>Tavasztól őszig virágozzon a kerted!</vt:lpstr>
      <vt:lpstr>Rovarszálló építése lépésről lépésre</vt:lpstr>
      <vt:lpstr>Fényképek forrásai: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Beporzókról általában</dc:title>
  <dc:creator>Gyenes Kornélia</dc:creator>
  <cp:lastModifiedBy>Gyenes Kornélia</cp:lastModifiedBy>
  <cp:revision>109</cp:revision>
  <dcterms:created xsi:type="dcterms:W3CDTF">2021-02-03T10:05:48Z</dcterms:created>
  <dcterms:modified xsi:type="dcterms:W3CDTF">2021-02-08T13:37:28Z</dcterms:modified>
</cp:coreProperties>
</file>