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5"/>
    <p:sldMasterId id="214748365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6858000" cx="9144000"/>
  <p:notesSz cx="6858000" cy="9144000"/>
  <p:embeddedFontLst>
    <p:embeddedFont>
      <p:font typeface="Constantia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4" roundtripDataSignature="AMtx7mgLkZO3QzQDIy59EPfa4UqeGlmz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47EDC11-64C4-468B-AF16-4A60958336FC}">
  <a:tblStyle styleId="{247EDC11-64C4-468B-AF16-4A60958336FC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BF5"/>
          </a:solidFill>
        </a:fill>
      </a:tcStyle>
    </a:wholeTbl>
    <a:band1H>
      <a:tcTxStyle/>
      <a:tcStyle>
        <a:fill>
          <a:solidFill>
            <a:srgbClr val="CAD4EA"/>
          </a:solidFill>
        </a:fill>
      </a:tcStyle>
    </a:band1H>
    <a:band2H>
      <a:tcTxStyle/>
    </a:band2H>
    <a:band1V>
      <a:tcTxStyle/>
      <a:tcStyle>
        <a:fill>
          <a:solidFill>
            <a:srgbClr val="CAD4E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Constantia-bold.fntdata"/><Relationship Id="rId30" Type="http://schemas.openxmlformats.org/officeDocument/2006/relationships/font" Target="fonts/Constantia-regular.fntdata"/><Relationship Id="rId11" Type="http://schemas.openxmlformats.org/officeDocument/2006/relationships/slide" Target="slides/slide4.xml"/><Relationship Id="rId33" Type="http://schemas.openxmlformats.org/officeDocument/2006/relationships/font" Target="fonts/Constantia-boldItalic.fntdata"/><Relationship Id="rId10" Type="http://schemas.openxmlformats.org/officeDocument/2006/relationships/slide" Target="slides/slide3.xml"/><Relationship Id="rId32" Type="http://schemas.openxmlformats.org/officeDocument/2006/relationships/font" Target="fonts/Constantia-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34" Type="http://customschemas.google.com/relationships/presentationmetadata" Target="meta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1" name="Google Shape;19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2" name="Google Shape;212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8" name="Google Shape;21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290e666f7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g7290e666f7_0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6" name="Google Shape;23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dia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 txBox="1"/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b="1" sz="5600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6"/>
          <p:cNvSpPr txBox="1"/>
          <p:nvPr>
            <p:ph idx="1" type="subTitle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ép képaláírással" showMasterSp="0" type="picTx">
  <p:cSld name="PICTURE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4"/>
          <p:cNvSpPr/>
          <p:nvPr/>
        </p:nvSpPr>
        <p:spPr>
          <a:xfrm flipH="1" rot="-1038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31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5" name="Google Shape;85;p34"/>
          <p:cNvSpPr/>
          <p:nvPr/>
        </p:nvSpPr>
        <p:spPr>
          <a:xfrm flipH="1" rot="-10380000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27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6" name="Google Shape;86;p34"/>
          <p:cNvSpPr txBox="1"/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b="1" sz="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1" type="body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4"/>
          <p:cNvSpPr txBox="1"/>
          <p:nvPr>
            <p:ph idx="12" type="sldNum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91" name="Google Shape;91;p34"/>
          <p:cNvSpPr/>
          <p:nvPr>
            <p:ph idx="2" type="pic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92" name="Google Shape;92;p34"/>
          <p:cNvSpPr/>
          <p:nvPr/>
        </p:nvSpPr>
        <p:spPr>
          <a:xfrm flipH="1" rot="10800000">
            <a:off x="-9525" y="5816600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313"/>
                </a:srgbClr>
              </a:gs>
              <a:gs pos="100000">
                <a:srgbClr val="00E9F7">
                  <a:alpha val="54509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93" name="Google Shape;93;p34"/>
          <p:cNvSpPr/>
          <p:nvPr/>
        </p:nvSpPr>
        <p:spPr>
          <a:xfrm flipH="1" rot="10800000">
            <a:off x="4381500" y="6219825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411"/>
                </a:srgbClr>
              </a:gs>
              <a:gs pos="80000">
                <a:srgbClr val="0099E4">
                  <a:alpha val="44313"/>
                </a:srgbClr>
              </a:gs>
              <a:gs pos="100000">
                <a:srgbClr val="0099E4">
                  <a:alpha val="4431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 és függőleges szöveg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5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5"/>
          <p:cNvSpPr txBox="1"/>
          <p:nvPr>
            <p:ph idx="1" type="body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5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5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üggőleges cím és szöveg" type="vertTitleAndTx">
  <p:cSld name="VERTICAL_TITLE_AND_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6"/>
          <p:cNvSpPr txBox="1"/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6"/>
          <p:cNvSpPr txBox="1"/>
          <p:nvPr>
            <p:ph idx="1" type="body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6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6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 és tartalom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7290e666f7_0_8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g7290e666f7_0_89"/>
          <p:cNvSpPr txBox="1"/>
          <p:nvPr>
            <p:ph idx="1" type="body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rtl="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rtl="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rtl="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rtl="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rtl="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g7290e666f7_0_8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g7290e666f7_0_89"/>
          <p:cNvSpPr txBox="1"/>
          <p:nvPr>
            <p:ph idx="11" type="ftr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g7290e666f7_0_89"/>
          <p:cNvSpPr txBox="1"/>
          <p:nvPr>
            <p:ph idx="12" type="sldNum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 és tartalom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7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Üres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zakaszfejléc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b="1" sz="5600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" type="body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8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tartalomrész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" type="body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9"/>
          <p:cNvSpPr txBox="1"/>
          <p:nvPr>
            <p:ph idx="2" type="body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9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Összehasonlítás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" type="body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30"/>
          <p:cNvSpPr txBox="1"/>
          <p:nvPr>
            <p:ph idx="2" type="body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30"/>
          <p:cNvSpPr txBox="1"/>
          <p:nvPr>
            <p:ph idx="3" type="body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30"/>
          <p:cNvSpPr txBox="1"/>
          <p:nvPr>
            <p:ph idx="4" type="body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0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sak cím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/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sz="5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rtalomrész képaláírással" type="objTx">
  <p:cSld name="OBJECT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3"/>
          <p:cNvSpPr txBox="1"/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b="0" sz="2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" type="body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2" type="body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9751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313"/>
                </a:srgbClr>
              </a:gs>
              <a:gs pos="100000">
                <a:srgbClr val="00E9F7">
                  <a:alpha val="54509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7" name="Google Shape;7;p24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411"/>
                </a:srgbClr>
              </a:gs>
              <a:gs pos="80000">
                <a:srgbClr val="0099E4">
                  <a:alpha val="44313"/>
                </a:srgbClr>
              </a:gs>
              <a:gs pos="100000">
                <a:srgbClr val="0099E4">
                  <a:alpha val="4431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8" name="Google Shape;8;p24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grpSp>
        <p:nvGrpSpPr>
          <p:cNvPr id="13" name="Google Shape;13;p24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4" name="Google Shape;14;p24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5" name="Google Shape;15;p24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/>
          <p:nvPr/>
        </p:nvSpPr>
        <p:spPr>
          <a:xfrm>
            <a:off x="-9525" y="-7144"/>
            <a:ext cx="916305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313"/>
                </a:srgbClr>
              </a:gs>
              <a:gs pos="100000">
                <a:srgbClr val="00E9F7">
                  <a:alpha val="54509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0" name="Google Shape;30;p23"/>
          <p:cNvSpPr/>
          <p:nvPr/>
        </p:nvSpPr>
        <p:spPr>
          <a:xfrm>
            <a:off x="4381500" y="-7144"/>
            <a:ext cx="47625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411"/>
                </a:srgbClr>
              </a:gs>
              <a:gs pos="80000">
                <a:srgbClr val="0099E4">
                  <a:alpha val="44313"/>
                </a:srgbClr>
              </a:gs>
              <a:gs pos="100000">
                <a:srgbClr val="0099E4">
                  <a:alpha val="44313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1" name="Google Shape;31;p2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23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3" name="Google Shape;33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4" name="Google Shape;34;p23"/>
          <p:cNvSpPr txBox="1"/>
          <p:nvPr>
            <p:ph idx="11" type="ftr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35" name="Google Shape;35;p23"/>
          <p:cNvSpPr txBox="1"/>
          <p:nvPr>
            <p:ph idx="12" type="sldNum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grpSp>
        <p:nvGrpSpPr>
          <p:cNvPr id="36" name="Google Shape;36;p23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7" name="Google Shape;37;p23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Relationship Id="rId4" Type="http://schemas.openxmlformats.org/officeDocument/2006/relationships/image" Target="../media/image11.jpg"/><Relationship Id="rId5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10.jpg"/><Relationship Id="rId6" Type="http://schemas.openxmlformats.org/officeDocument/2006/relationships/image" Target="../media/image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crosswordlabs.com/view/felszini-es-felszin-alatti-vizek-2" TargetMode="External"/><Relationship Id="rId4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/>
          <p:nvPr>
            <p:ph type="ctrTitle"/>
          </p:nvPr>
        </p:nvSpPr>
        <p:spPr>
          <a:xfrm>
            <a:off x="824756" y="2103121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3500"/>
              <a:buFont typeface="Calibri"/>
              <a:buNone/>
            </a:pPr>
            <a:r>
              <a:rPr lang="hu-HU" sz="3500"/>
              <a:t>M</a:t>
            </a:r>
            <a:r>
              <a:rPr lang="hu-HU" sz="3200"/>
              <a:t>agyar Természettudományi Múzeum oktatási segédanyaga </a:t>
            </a:r>
            <a:br>
              <a:rPr lang="hu-HU" sz="3200"/>
            </a:br>
            <a:r>
              <a:rPr lang="hu-HU" sz="3200"/>
              <a:t>5. osztályos </a:t>
            </a:r>
            <a:br>
              <a:rPr lang="hu-HU" sz="3200"/>
            </a:br>
            <a:r>
              <a:rPr lang="hu-HU" sz="3200"/>
              <a:t>természetismeret tantárgyhoz </a:t>
            </a:r>
            <a:br>
              <a:rPr lang="hu-HU" sz="3200"/>
            </a:br>
            <a:r>
              <a:rPr lang="hu-HU" sz="3200"/>
              <a:t>VII. fejezet Felszíni és felszín alatti vizek</a:t>
            </a:r>
            <a:endParaRPr sz="3200"/>
          </a:p>
        </p:txBody>
      </p:sp>
      <p:sp>
        <p:nvSpPr>
          <p:cNvPr id="111" name="Google Shape;111;p1"/>
          <p:cNvSpPr txBox="1"/>
          <p:nvPr>
            <p:ph idx="1" type="subTitle"/>
          </p:nvPr>
        </p:nvSpPr>
        <p:spPr>
          <a:xfrm>
            <a:off x="611550" y="5232150"/>
            <a:ext cx="78546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hu-HU" sz="2400"/>
              <a:t>Készítette: Turcsán Zsolt 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hu-HU" sz="2400"/>
              <a:t>Múzeumpedagógus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hu-HU" sz="2400"/>
              <a:t>turcsan.zsolt@nhmus.hu</a:t>
            </a:r>
            <a:endParaRPr sz="2400"/>
          </a:p>
        </p:txBody>
      </p:sp>
      <p:pic>
        <p:nvPicPr>
          <p:cNvPr id="112" name="Google Shape;11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5402" y="3662525"/>
            <a:ext cx="825699" cy="14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>
            <p:ph type="title"/>
          </p:nvPr>
        </p:nvSpPr>
        <p:spPr>
          <a:xfrm>
            <a:off x="457200" y="704098"/>
            <a:ext cx="82296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A</a:t>
            </a:r>
            <a:r>
              <a:rPr lang="hu-HU" sz="3000"/>
              <a:t> forrástól a torkolatig alfejezethez </a:t>
            </a:r>
            <a:endParaRPr sz="3000"/>
          </a:p>
        </p:txBody>
      </p:sp>
      <p:sp>
        <p:nvSpPr>
          <p:cNvPr id="168" name="Google Shape;168;p9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Duna építőmunkájának köszönhetően több szigetet is épített Magyarországon. Budapest területén is találunk néhányat.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Keresd meg őket a térképen, és válaszold meg a következő kérdéseket!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hu-HU" sz="2000"/>
              <a:t>Melyiken jártál már?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hu-HU" sz="2000"/>
              <a:t>Nevezd meg a rajtuk található főbb látványosságokat!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hu-HU" sz="2000"/>
              <a:t>Gyűjts róluk 3 képet az internetről!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hu-HU" sz="2000"/>
              <a:t>Írj mindegyikhez egy érdekességet!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i="1" lang="hu-HU" sz="2000"/>
              <a:t>Megoldás:</a:t>
            </a:r>
            <a:r>
              <a:rPr lang="hu-HU" sz="2000"/>
              <a:t> </a:t>
            </a:r>
            <a:r>
              <a:rPr i="1" lang="hu-HU" sz="2000"/>
              <a:t>Óbudai-sziget, Margit-sziget, Csepel-sziget.</a:t>
            </a:r>
            <a:endParaRPr i="1" sz="2000"/>
          </a:p>
          <a:p>
            <a:pPr indent="-117475" lvl="0" marL="27432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</a:t>
            </a:r>
            <a:r>
              <a:rPr lang="hu-HU" sz="3000"/>
              <a:t>A forrástól a torkolatig alfejezethez</a:t>
            </a:r>
            <a:endParaRPr sz="3000"/>
          </a:p>
        </p:txBody>
      </p:sp>
      <p:sp>
        <p:nvSpPr>
          <p:cNvPr id="174" name="Google Shape;174;p10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Érdekesség a Duna, mellékág, folyószabályozás, vízi erőmű fogalmakhoz.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Olvasd el a szöveget figyelmesen és válaszold meg az alábbi kérdésekre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(szöveg a következő dián)!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hu-HU" sz="2000"/>
              <a:t>Milyen állat a viza?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hu-HU" sz="2000"/>
              <a:t>Melyik magyarországi múzeumban  található méretarányos szobra?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hu-HU" sz="2000"/>
              <a:t>Miért vándorol a viza?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hu-HU" sz="2000"/>
              <a:t>Miért nem találkozhatunk vele már hazánkban?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hu-HU" sz="2000"/>
              <a:t>Keresd meg az internet segítségével hol vannak a következő helyszínek, és írd melléjük: 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388"/>
              </a:spcBef>
              <a:spcAft>
                <a:spcPts val="0"/>
              </a:spcAft>
              <a:buNone/>
            </a:pPr>
            <a:r>
              <a:rPr lang="hu-HU" sz="2000"/>
              <a:t>Magyar Természettudományi Múzeum (város, kerület):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388"/>
              </a:spcBef>
              <a:spcAft>
                <a:spcPts val="0"/>
              </a:spcAft>
              <a:buNone/>
            </a:pPr>
            <a:r>
              <a:rPr lang="hu-HU" sz="2000"/>
              <a:t>Vaskapu vízi erőmű (ország): 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388"/>
              </a:spcBef>
              <a:spcAft>
                <a:spcPts val="0"/>
              </a:spcAft>
              <a:buNone/>
            </a:pPr>
            <a:r>
              <a:rPr lang="hu-HU" sz="2000"/>
              <a:t>Paks (ország):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388"/>
              </a:spcBef>
              <a:spcAft>
                <a:spcPts val="0"/>
              </a:spcAft>
              <a:buNone/>
            </a:pPr>
            <a:r>
              <a:rPr lang="hu-HU" sz="2000"/>
              <a:t>Vizafogó (város, kerület):</a:t>
            </a:r>
            <a:endParaRPr sz="2000"/>
          </a:p>
          <a:p>
            <a:pPr indent="-274320" lvl="0" marL="274320" rtl="0" algn="l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SzPts val="1544"/>
              <a:buNone/>
            </a:pPr>
            <a:r>
              <a:t/>
            </a:r>
            <a:endParaRPr sz="2000"/>
          </a:p>
          <a:p>
            <a:pPr indent="-176291" lvl="0" marL="274320" rtl="0" algn="l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SzPts val="1544"/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/>
          <p:nvPr>
            <p:ph type="title"/>
          </p:nvPr>
        </p:nvSpPr>
        <p:spPr>
          <a:xfrm>
            <a:off x="457200" y="704101"/>
            <a:ext cx="8229600" cy="93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hu-HU" sz="3000"/>
              <a:t>Feladatok diákoknak A forrástól a torkolatig alfejezethez</a:t>
            </a:r>
            <a:endParaRPr sz="4050"/>
          </a:p>
        </p:txBody>
      </p:sp>
      <p:sp>
        <p:nvSpPr>
          <p:cNvPr id="180" name="Google Shape;180;p11"/>
          <p:cNvSpPr txBox="1"/>
          <p:nvPr>
            <p:ph idx="1" type="body"/>
          </p:nvPr>
        </p:nvSpPr>
        <p:spPr>
          <a:xfrm>
            <a:off x="457200" y="1723125"/>
            <a:ext cx="8229600" cy="50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SzPts val="1544"/>
              <a:buNone/>
            </a:pPr>
            <a:r>
              <a:rPr b="1" i="1" lang="hu-HU" sz="2000" u="sng"/>
              <a:t>Hazánk eltűnt folyóvízi óriása: a viza</a:t>
            </a:r>
            <a:endParaRPr b="1" i="1" sz="2000" u="sng"/>
          </a:p>
          <a:p>
            <a:pPr indent="0" lvl="0" marL="0" rtl="0" algn="l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SzPts val="1544"/>
              <a:buNone/>
            </a:pPr>
            <a:r>
              <a:rPr lang="hu-HU" sz="2000"/>
              <a:t>A viza a legnagyobb édesvízben is előforduló halfaj. A legnagyobb kifogott példánya 7,2 m hosszú volt, tömege pedig 1571 kg. Hazánkban 560 kilós volt a legnagyobb hiteles fogás 1857-ben, Pesten. A Magyar Természettudományi  Múzeum állandó kiállításában megtalálható életnagyságú rekonstrukciója (méretarányos mása). 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SzPts val="1544"/>
              <a:buNone/>
            </a:pPr>
            <a:r>
              <a:rPr lang="hu-HU" sz="2000"/>
              <a:t>Miután eléri ivarérett korát (nemtől függően 12-22 év) néhány évente felvándorol annak a helynek a közelébe, ahol kikelt az ikrából, és szaporodik. Sajnos hozzánk már nem tud felúszni a Vaskapu vízi erőmű miatt, amely 1970-ben épült. Néha a hajózó zsilipen felzsilipelnek egy-egy példányt. Legutóbb 1987-ben Paksnál fogtak a Dunából egy 3 méter hosszú vizát. Sajnos nem sikerült élve eljuttatni a Fővárosi Állat- és Növénykertbe. 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SzPts val="1544"/>
              <a:buNone/>
            </a:pPr>
            <a:r>
              <a:rPr lang="hu-HU" sz="2000"/>
              <a:t>A viza halászatának régen hazánkban fontos gazdasági jelentősége volt. A mai Vizafogónál volt egy sekély mellékága a Dunának és ott építettek vizafogót. Mellette halmészárszék működött, ahol eladták a frissen fogott zsákmányt. Halenyvét őseink a rettegett íjaik készítésekor használták.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SzPts val="1544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325"/>
              </a:spcBef>
              <a:spcAft>
                <a:spcPts val="0"/>
              </a:spcAft>
              <a:buClr>
                <a:schemeClr val="dk1"/>
              </a:buClr>
              <a:buSzPts val="1544"/>
              <a:buFont typeface="Arial"/>
              <a:buNone/>
            </a:pPr>
            <a:r>
              <a:rPr i="1" lang="hu-HU" sz="2000"/>
              <a:t>Kispál István múzeumpedagógus írása.</a:t>
            </a:r>
            <a:endParaRPr sz="2000"/>
          </a:p>
          <a:p>
            <a:pPr indent="0" lvl="2" marL="0" rtl="0" algn="l">
              <a:lnSpc>
                <a:spcPct val="80000"/>
              </a:lnSpc>
              <a:spcBef>
                <a:spcPts val="388"/>
              </a:spcBef>
              <a:spcAft>
                <a:spcPts val="0"/>
              </a:spcAft>
              <a:buSzPts val="1359"/>
              <a:buNone/>
            </a:pPr>
            <a:r>
              <a:t/>
            </a:r>
            <a:endParaRPr/>
          </a:p>
          <a:p>
            <a:pPr indent="-127063" lvl="1" marL="64008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1887"/>
              <a:buNone/>
            </a:pPr>
            <a:r>
              <a:t/>
            </a:r>
            <a:endParaRPr sz="2220"/>
          </a:p>
          <a:p>
            <a:pPr indent="-129238" lvl="0" marL="27432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285"/>
              <a:buNone/>
            </a:pPr>
            <a:r>
              <a:t/>
            </a:r>
            <a:endParaRPr sz="2405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type="title"/>
          </p:nvPr>
        </p:nvSpPr>
        <p:spPr>
          <a:xfrm>
            <a:off x="4341575" y="704100"/>
            <a:ext cx="4345200" cy="45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</a:pPr>
            <a:r>
              <a:rPr lang="hu-HU" sz="3000"/>
              <a:t>Viza a múzeumban</a:t>
            </a:r>
            <a:endParaRPr sz="3000"/>
          </a:p>
        </p:txBody>
      </p:sp>
      <p:pic>
        <p:nvPicPr>
          <p:cNvPr descr="Viza_Szabados_Tamás_2020_03_18 (3)_web_c.jpg" id="186" name="Google Shape;186;p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3789040"/>
            <a:ext cx="4175740" cy="27852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za_Szabados_Tamás_2020_03_18 (4)_web_c.jpg" id="187" name="Google Shape;187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9992" y="2204864"/>
            <a:ext cx="4326442" cy="2885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za_Szabados_Tamás_2020_03_18 (7)_web_c.jpg" id="188" name="Google Shape;188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512" y="692696"/>
            <a:ext cx="4162056" cy="2776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/>
          <p:nvPr>
            <p:ph type="title"/>
          </p:nvPr>
        </p:nvSpPr>
        <p:spPr>
          <a:xfrm>
            <a:off x="457200" y="704097"/>
            <a:ext cx="82296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 diákoknak a </a:t>
            </a:r>
            <a:r>
              <a:rPr lang="hu-HU" sz="3000"/>
              <a:t>Hazánk tavai alfejezethez </a:t>
            </a:r>
            <a:endParaRPr sz="3000"/>
          </a:p>
        </p:txBody>
      </p:sp>
      <p:sp>
        <p:nvSpPr>
          <p:cNvPr id="194" name="Google Shape;194;p13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Tedd időrend szerint sorrendbe a Balaton kialakulását ábrázoló  képeket, és v</a:t>
            </a:r>
            <a:r>
              <a:rPr lang="hu-HU" sz="2000"/>
              <a:t>álaszolj a kérdésekre</a:t>
            </a:r>
            <a:r>
              <a:rPr lang="hu-HU" sz="2000"/>
              <a:t>!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Mikor kezdődött a Balaton kialakulása?</a:t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/>
              <a:t>Hogyan változott a vízzel borított terület aránya az elmúlt évezredekben?</a:t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/>
              <a:t>Képek a következő dián, képek forrása: MTM állandó kiállítása.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i="1" lang="hu-HU" sz="2000"/>
              <a:t>Megoldás: </a:t>
            </a:r>
            <a:endParaRPr i="1" sz="20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hu-HU" sz="2000"/>
              <a:t>4, 1, 3, 2.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hu-HU" sz="2000"/>
              <a:t>15 000 évvel ezelőtt.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None/>
            </a:pPr>
            <a:r>
              <a:rPr lang="hu-HU" sz="2000"/>
              <a:t>5100 évig nőtt majd csökkent.</a:t>
            </a:r>
            <a:endParaRPr sz="2000"/>
          </a:p>
          <a:p>
            <a:pPr indent="-117348" lvl="1" marL="64008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  <a:p>
            <a:pPr indent="-117348" lvl="1" marL="64008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Google Shape;199;p37"/>
          <p:cNvGraphicFramePr/>
          <p:nvPr/>
        </p:nvGraphicFramePr>
        <p:xfrm>
          <a:off x="152400" y="1397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{247EDC11-64C4-468B-AF16-4A60958336FC}</a:tableStyleId>
              </a:tblPr>
              <a:tblGrid>
                <a:gridCol w="4406900"/>
                <a:gridCol w="4406900"/>
              </a:tblGrid>
              <a:tr h="2463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hu-HU" sz="2000" u="none" cap="none" strike="noStrike">
                          <a:solidFill>
                            <a:srgbClr val="0C0C0C"/>
                          </a:solidFill>
                        </a:rPr>
                        <a:t>1.</a:t>
                      </a:r>
                      <a:endParaRPr b="0" sz="2000" u="none" cap="none" strike="noStrike">
                        <a:solidFill>
                          <a:srgbClr val="0C0C0C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B2E9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hu-HU" sz="20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2E9F2"/>
                    </a:solidFill>
                  </a:tcPr>
                </a:tc>
              </a:tr>
              <a:tr h="2463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hu-HU" sz="20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2E9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hu-HU" sz="2000" u="none" cap="none" strike="noStrike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</a:t>
                      </a:r>
                      <a:endParaRPr/>
                    </a:p>
                  </a:txBody>
                  <a:tcPr marT="45725" marB="45725" marR="91450" marL="91450">
                    <a:solidFill>
                      <a:srgbClr val="B2E9F2"/>
                    </a:solidFill>
                  </a:tcPr>
                </a:tc>
              </a:tr>
            </a:tbl>
          </a:graphicData>
        </a:graphic>
      </p:graphicFrame>
      <p:pic>
        <p:nvPicPr>
          <p:cNvPr descr="balaton13.jpg" id="200" name="Google Shape;20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9200" y="1548285"/>
            <a:ext cx="39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laton6.jpg" id="201" name="Google Shape;20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6632" y="1535584"/>
            <a:ext cx="396000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laton9.jpg" id="202" name="Google Shape;20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9552" y="4005187"/>
            <a:ext cx="39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laton1.jpg" id="203" name="Google Shape;203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89624" y="4009380"/>
            <a:ext cx="3960000" cy="21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"/>
          <p:cNvSpPr txBox="1"/>
          <p:nvPr>
            <p:ph type="title"/>
          </p:nvPr>
        </p:nvSpPr>
        <p:spPr>
          <a:xfrm>
            <a:off x="395536" y="908720"/>
            <a:ext cx="8229600" cy="9247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</a:t>
            </a:r>
            <a:r>
              <a:rPr lang="hu-HU" sz="3000"/>
              <a:t>A természetes vizek védelme alfejezethez </a:t>
            </a:r>
            <a:endParaRPr sz="3000"/>
          </a:p>
        </p:txBody>
      </p:sp>
      <p:sp>
        <p:nvSpPr>
          <p:cNvPr id="209" name="Google Shape;209;p15"/>
          <p:cNvSpPr txBox="1"/>
          <p:nvPr>
            <p:ph idx="1" type="body"/>
          </p:nvPr>
        </p:nvSpPr>
        <p:spPr>
          <a:xfrm>
            <a:off x="467544" y="1916832"/>
            <a:ext cx="8229600" cy="46237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Folyóvizeink védelme nagyon fontos. Olvasd el ezt a rövid szöveget, ami a Magyar  Természettudományi Múzeum állandó kiállításában található, és gyűjtsd ki, mely tényezők károsítják a folyókat.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Megtalálod mind az ötöt (szöveg a következő dián)?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i="1" lang="hu-HU" sz="2000" u="sng"/>
              <a:t>Megoldás:</a:t>
            </a:r>
            <a:r>
              <a:rPr i="1" lang="hu-HU" sz="2000"/>
              <a:t> folyószabályozás, folyópart kiépítése és lebetonozása, víztározó vagy erőmű építése, vizekbe jutó olaj és üzemanyagfélék lerakodása, ciánszennyezés. </a:t>
            </a:r>
            <a:endParaRPr i="1" sz="2000"/>
          </a:p>
          <a:p>
            <a:pPr indent="-274320" lvl="0" marL="27432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hu-HU"/>
              <a:t>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"/>
          <p:cNvSpPr txBox="1"/>
          <p:nvPr>
            <p:ph type="title"/>
          </p:nvPr>
        </p:nvSpPr>
        <p:spPr>
          <a:xfrm>
            <a:off x="457200" y="5662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</a:t>
            </a:r>
            <a:r>
              <a:rPr lang="hu-HU" sz="3000"/>
              <a:t>A természetes vizek védelme alfejezethez </a:t>
            </a:r>
            <a:endParaRPr sz="3000"/>
          </a:p>
        </p:txBody>
      </p:sp>
      <p:sp>
        <p:nvSpPr>
          <p:cNvPr id="215" name="Google Shape;215;p16"/>
          <p:cNvSpPr txBox="1"/>
          <p:nvPr>
            <p:ph idx="1" type="body"/>
          </p:nvPr>
        </p:nvSpPr>
        <p:spPr>
          <a:xfrm>
            <a:off x="457200" y="1896925"/>
            <a:ext cx="8229600" cy="47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14"/>
              <a:buNone/>
            </a:pPr>
            <a:r>
              <a:rPr lang="hu-HU" sz="2000"/>
              <a:t>Az 1800-as években az árvizek elleni védekezés miatt folyószabályozások kezdődtek hazánkban. A szabályozások lényegesen átalakították vizes élőhelyeinket. Az Alföldön jelentős szárazodás indult, mely mára az éghajlatváltozással párosulva az elsivatagosodás veszélyét vetíti elénk.  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14"/>
              <a:buNone/>
            </a:pPr>
            <a:r>
              <a:rPr lang="hu-HU" sz="2000"/>
              <a:t>Az alföldi vízfolyások partját sok helyen kiépítették, lebetonozták. 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14"/>
              <a:buNone/>
            </a:pPr>
            <a:r>
              <a:rPr lang="hu-HU" sz="2000"/>
              <a:t>Ezek a beépítések szinte lehetetlenné teszik a vizekkel természetesen jövő szerves és szervetlen hordalék szabad áramlását. Ezzel élőhelyek tömege szűnik meg vagy alakul át. 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914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1914"/>
              <a:buNone/>
            </a:pPr>
            <a:r>
              <a:rPr lang="hu-HU" sz="2000"/>
              <a:t>Egy fajgazdag élőhely megszűnését okozhatja az, hogy tőle 30 km-re egy víztározó vagy erőmű épült. 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1914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1914"/>
              <a:buNone/>
            </a:pPr>
            <a:r>
              <a:rPr lang="hu-HU" sz="2000"/>
              <a:t>A vizekbe jutó olaj és üzemanyagfélék a parti hordalékban, iszapban hosszú időre lerakódnak. Ilyen szennyezés után az élőhely regenerálódásához 5-10 év is kell.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1914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1914"/>
              <a:buNone/>
            </a:pPr>
            <a:r>
              <a:rPr lang="hu-HU" sz="2000"/>
              <a:t>Száz és ezer tonnákban mérhető halpusztulás történt 2000 elején a Tisza ciánszennyezése miatt. </a:t>
            </a:r>
            <a:endParaRPr sz="2000"/>
          </a:p>
          <a:p>
            <a:pPr indent="-152765" lvl="0" marL="274320" rtl="0" algn="l">
              <a:lnSpc>
                <a:spcPct val="80000"/>
              </a:lnSpc>
              <a:spcBef>
                <a:spcPts val="403"/>
              </a:spcBef>
              <a:spcAft>
                <a:spcPts val="0"/>
              </a:spcAft>
              <a:buSzPts val="1914"/>
              <a:buNone/>
            </a:pPr>
            <a:r>
              <a:t/>
            </a:r>
            <a:endParaRPr sz="2015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"/>
          <p:cNvSpPr txBox="1"/>
          <p:nvPr>
            <p:ph type="title"/>
          </p:nvPr>
        </p:nvSpPr>
        <p:spPr>
          <a:xfrm>
            <a:off x="457200" y="704097"/>
            <a:ext cx="82296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</a:t>
            </a:r>
            <a:r>
              <a:rPr lang="hu-HU" sz="3000"/>
              <a:t>A természetes vizek védelme alfejezethez </a:t>
            </a:r>
            <a:endParaRPr sz="3000"/>
          </a:p>
        </p:txBody>
      </p:sp>
      <p:sp>
        <p:nvSpPr>
          <p:cNvPr id="221" name="Google Shape;221;p17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A vizek megőrzése fontos, közös feladatunk. Írd össze, hogy te mit tudsz tenni otthon, hogy spórolj a vízzel!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i="1" lang="hu-HU" sz="2000"/>
              <a:t>Megoldás: fogmosás során elzárni a csapot, esővízzel öntözni, mosogatásnál is elzárni a csapot, annyi vizet forralni, amit biztosan felhasznál, stb.</a:t>
            </a:r>
            <a:endParaRPr i="1"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/>
          <p:cNvSpPr txBox="1"/>
          <p:nvPr>
            <p:ph type="title"/>
          </p:nvPr>
        </p:nvSpPr>
        <p:spPr>
          <a:xfrm>
            <a:off x="457200" y="704088"/>
            <a:ext cx="8229600" cy="78069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 diákoknak a </a:t>
            </a:r>
            <a:r>
              <a:rPr lang="hu-HU" sz="3000"/>
              <a:t>Kísérletezz! alfejezethez </a:t>
            </a:r>
            <a:endParaRPr sz="3000"/>
          </a:p>
        </p:txBody>
      </p:sp>
      <p:sp>
        <p:nvSpPr>
          <p:cNvPr id="227" name="Google Shape;227;p18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Készíts trükkös feladatot egyik családtagodnak!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hu-HU" sz="2000"/>
              <a:t>Hozzávalók: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hu-HU" sz="2000"/>
              <a:t>3 db egyforma pohár, 1 db tojás, 3 db egyforma papírcetli, só, szénsavas víz/szóda.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u="sng"/>
              <a:t>Elkészítés lépései:</a:t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hu-HU" sz="2000"/>
              <a:t>Az egyik pohárba csapvizet, a másikba szénsavas/ szóda vizet öntsél.</a:t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hu-HU" sz="2000"/>
              <a:t>A harmadik pohárba is csapvizet tegyél. Adj hozzá annyi sót, hogy a tojás lebegjen a tetején. Ezt úgy tudod elérni, hogy teszel egy kanál sót a vízbe, elkevered, majd beleteszed a tojást és megnézed, hogy lebeg-e a tetején.</a:t>
            </a:r>
            <a:endParaRPr sz="2000"/>
          </a:p>
          <a:p>
            <a:pPr indent="-117348" lvl="1" marL="64008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  <a:p>
            <a:pPr indent="-117348" lvl="1" marL="64008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290e666f7_0_95"/>
          <p:cNvSpPr txBox="1"/>
          <p:nvPr>
            <p:ph type="title"/>
          </p:nvPr>
        </p:nvSpPr>
        <p:spPr>
          <a:xfrm>
            <a:off x="457200" y="704088"/>
            <a:ext cx="8229600" cy="7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Calibri"/>
              <a:buNone/>
            </a:pPr>
            <a:r>
              <a:rPr lang="hu-HU" sz="3000"/>
              <a:t>Tájékoztatás pedagógusok számára</a:t>
            </a:r>
            <a:endParaRPr sz="4000"/>
          </a:p>
        </p:txBody>
      </p:sp>
      <p:sp>
        <p:nvSpPr>
          <p:cNvPr id="118" name="Google Shape;118;g7290e666f7_0_95"/>
          <p:cNvSpPr txBox="1"/>
          <p:nvPr>
            <p:ph idx="1" type="body"/>
          </p:nvPr>
        </p:nvSpPr>
        <p:spPr>
          <a:xfrm>
            <a:off x="457200" y="1935480"/>
            <a:ext cx="8229600" cy="43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A prezentáció különböző típusú feladatokat tartalmaz, amelyeket a pedagógusok diákok számára órai munkaként, házi feladatként vagy szorgalmi feladatként feladhatnak.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A feladatokat a pedagógusok tetszőlegesen szerkeszthetik, variálhatják.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/>
              <a:t>Megjegyzés: az oktatási segédanyag nem foglalkozik a Nemzeti Parkok képes kalauza I.-II. alfejezettel.</a:t>
            </a:r>
            <a:endParaRPr sz="20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Jó munkát kívánunk!</a:t>
            </a:r>
            <a:endParaRPr sz="2600" u="sng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"/>
          <p:cNvSpPr txBox="1"/>
          <p:nvPr>
            <p:ph type="title"/>
          </p:nvPr>
        </p:nvSpPr>
        <p:spPr>
          <a:xfrm>
            <a:off x="457200" y="704094"/>
            <a:ext cx="82296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hu-HU" sz="3000"/>
              <a:t>A trükkös feladat elkészítésének további lépései</a:t>
            </a:r>
            <a:r>
              <a:rPr lang="hu-HU" sz="3000"/>
              <a:t> </a:t>
            </a:r>
            <a:endParaRPr sz="3000"/>
          </a:p>
        </p:txBody>
      </p:sp>
      <p:sp>
        <p:nvSpPr>
          <p:cNvPr id="233" name="Google Shape;233;p20"/>
          <p:cNvSpPr txBox="1"/>
          <p:nvPr>
            <p:ph idx="1" type="body"/>
          </p:nvPr>
        </p:nvSpPr>
        <p:spPr>
          <a:xfrm>
            <a:off x="457200" y="1672925"/>
            <a:ext cx="8229600" cy="46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A papírcetlikre a következő mondatokat írd le:</a:t>
            </a:r>
            <a:endParaRPr sz="2000"/>
          </a:p>
          <a:p>
            <a:pPr indent="-355600" lvl="0" marL="45720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SzPts val="2000"/>
              <a:buAutoNum type="arabicPeriod"/>
            </a:pPr>
            <a:r>
              <a:rPr lang="hu-HU" sz="2000"/>
              <a:t>Bőrödet tisztítom, szomjadat oltom, és még a csapból is én folyok. Na, ki vagyok?</a:t>
            </a:r>
            <a:endParaRPr sz="2000"/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hu-HU" sz="2000"/>
              <a:t>Olyan sűrű vagyok, mint a vér, csak átlátszó, és egyes élelmiszerek lebegnek bennem.</a:t>
            </a:r>
            <a:endParaRPr sz="2000"/>
          </a:p>
          <a:p>
            <a:pPr indent="-3556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hu-HU" sz="2000"/>
              <a:t>Víz + szénsav.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hu-HU" sz="2000"/>
              <a:t>Az 1. cetlit a csapvíz elé, a 2. a sós víz elé, a 3. a szénsavas víz elé rakd.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None/>
            </a:pPr>
            <a:r>
              <a:rPr lang="hu-HU" sz="2000"/>
              <a:t>A próbálkozó családtagnak ezt mondd: 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388"/>
              </a:spcBef>
              <a:spcAft>
                <a:spcPts val="0"/>
              </a:spcAft>
              <a:buNone/>
            </a:pPr>
            <a:r>
              <a:rPr lang="hu-HU" sz="2000"/>
              <a:t>Találd ki, melyik pohárban van tengervíz-sűrűségű víz! A poharakat NEM mozdíthatod el!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388"/>
              </a:spcBef>
              <a:spcAft>
                <a:spcPts val="0"/>
              </a:spcAft>
              <a:buNone/>
            </a:pPr>
            <a:r>
              <a:rPr lang="hu-HU" sz="2000"/>
              <a:t> </a:t>
            </a:r>
            <a:endParaRPr sz="2000"/>
          </a:p>
          <a:p>
            <a:pPr indent="0" lvl="0" marL="0" rtl="0" algn="l">
              <a:lnSpc>
                <a:spcPct val="80000"/>
              </a:lnSpc>
              <a:spcBef>
                <a:spcPts val="388"/>
              </a:spcBef>
              <a:spcAft>
                <a:spcPts val="0"/>
              </a:spcAft>
              <a:buNone/>
            </a:pPr>
            <a:r>
              <a:rPr i="1" lang="hu-HU" sz="2000"/>
              <a:t>Megoldás: </a:t>
            </a:r>
            <a:r>
              <a:rPr lang="hu-HU" sz="2000"/>
              <a:t>a találós kérdésekből rá tudnak jönni melyik a sós víz, abba kell beletenni a tojást.</a:t>
            </a:r>
            <a:r>
              <a:rPr i="1" lang="hu-HU" sz="2000"/>
              <a:t> </a:t>
            </a:r>
            <a:endParaRPr i="1" sz="2000"/>
          </a:p>
          <a:p>
            <a:pPr indent="0" lvl="0" marL="0" rtl="0" algn="l">
              <a:lnSpc>
                <a:spcPct val="80000"/>
              </a:lnSpc>
              <a:spcBef>
                <a:spcPts val="388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  <a:p>
            <a:pPr indent="0" lvl="0" marL="0" rtl="0" algn="l">
              <a:lnSpc>
                <a:spcPct val="80000"/>
              </a:lnSpc>
              <a:spcBef>
                <a:spcPts val="388"/>
              </a:spcBef>
              <a:spcAft>
                <a:spcPts val="0"/>
              </a:spcAft>
              <a:buNone/>
            </a:pPr>
            <a:r>
              <a:rPr lang="hu-HU" sz="2000"/>
              <a:t>Magyarázat: é</a:t>
            </a:r>
            <a:r>
              <a:rPr lang="hu-HU" sz="2000"/>
              <a:t>desvízben a tárgyak/testek lejjebb süllyednek, mint sós vízben.</a:t>
            </a:r>
            <a:endParaRPr sz="2000"/>
          </a:p>
          <a:p>
            <a:pPr indent="-129238" lvl="0" marL="274320" rtl="0" algn="l">
              <a:lnSpc>
                <a:spcPct val="80000"/>
              </a:lnSpc>
              <a:spcBef>
                <a:spcPts val="481"/>
              </a:spcBef>
              <a:spcAft>
                <a:spcPts val="0"/>
              </a:spcAft>
              <a:buSzPts val="2285"/>
              <a:buNone/>
            </a:pPr>
            <a:r>
              <a:t/>
            </a:r>
            <a:endParaRPr sz="2405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"/>
          <p:cNvSpPr txBox="1"/>
          <p:nvPr>
            <p:ph type="title"/>
          </p:nvPr>
        </p:nvSpPr>
        <p:spPr>
          <a:xfrm>
            <a:off x="457200" y="704098"/>
            <a:ext cx="8229600" cy="589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az </a:t>
            </a:r>
            <a:r>
              <a:rPr lang="hu-HU" sz="3000"/>
              <a:t>Összefoglalás alfejezethez </a:t>
            </a:r>
            <a:endParaRPr sz="3000"/>
          </a:p>
        </p:txBody>
      </p:sp>
      <p:sp>
        <p:nvSpPr>
          <p:cNvPr id="239" name="Google Shape;239;p21"/>
          <p:cNvSpPr txBox="1"/>
          <p:nvPr>
            <p:ph idx="1" type="body"/>
          </p:nvPr>
        </p:nvSpPr>
        <p:spPr>
          <a:xfrm>
            <a:off x="457200" y="1484784"/>
            <a:ext cx="8229600" cy="4839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hu-HU" sz="2000"/>
              <a:t>Készíts fogalom kártyákat! Egyik felére a fogalmat írd másikra a magyarázatot. Gyakorolj velük!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hu-HU" sz="2000"/>
              <a:t>Készíts gondolattérképet a fejezet összefoglalásához! 1-1 alfejezet egy-egy színes csíkot jelentsen. Jelenítsd meg rajta a tankönyv által kiemelt fogalmakat! Itt egy példa rá:</a:t>
            </a:r>
            <a:endParaRPr sz="2000"/>
          </a:p>
          <a:p>
            <a:pPr indent="-117475" lvl="0" marL="27432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  <a:p>
            <a:pPr indent="-117475" lvl="0" marL="27432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  <p:pic>
        <p:nvPicPr>
          <p:cNvPr descr="gondolattérkép.png" id="240" name="Google Shape;24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2400" y="3339250"/>
            <a:ext cx="4724401" cy="322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/>
          <p:nvPr>
            <p:ph type="title"/>
          </p:nvPr>
        </p:nvSpPr>
        <p:spPr>
          <a:xfrm>
            <a:off x="457200" y="908723"/>
            <a:ext cx="8219400" cy="591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az </a:t>
            </a:r>
            <a:r>
              <a:rPr lang="hu-HU" sz="3000"/>
              <a:t>Összefoglalás alfejezethez</a:t>
            </a:r>
            <a:r>
              <a:rPr lang="hu-HU" sz="3600"/>
              <a:t> </a:t>
            </a:r>
            <a:endParaRPr sz="3600"/>
          </a:p>
        </p:txBody>
      </p:sp>
      <p:sp>
        <p:nvSpPr>
          <p:cNvPr id="246" name="Google Shape;246;p22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Oldd meg ezt az interneten található keresztrejtvényt: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u="sng">
                <a:solidFill>
                  <a:schemeClr val="hlink"/>
                </a:solidFill>
                <a:hlinkClick r:id="rId3"/>
              </a:rPr>
              <a:t>https://crosswordlabs.com/view/felszini-es-felszin-alatti-vizek-2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t/>
            </a:r>
            <a:endParaRPr i="1" sz="2000"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i="1" lang="hu-HU" sz="2000"/>
              <a:t>Megoldás:</a:t>
            </a:r>
            <a:endParaRPr i="1" sz="2000"/>
          </a:p>
        </p:txBody>
      </p:sp>
      <p:pic>
        <p:nvPicPr>
          <p:cNvPr descr="Keresztrejtvény_megoldás.png" id="247" name="Google Shape;24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600" y="3429006"/>
            <a:ext cx="8686800" cy="280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"/>
          <p:cNvSpPr txBox="1"/>
          <p:nvPr>
            <p:ph type="title"/>
          </p:nvPr>
        </p:nvSpPr>
        <p:spPr>
          <a:xfrm>
            <a:off x="457200" y="704088"/>
            <a:ext cx="8229600" cy="78069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hu-HU" sz="3000"/>
              <a:t>Feladatok diákoknak a </a:t>
            </a:r>
            <a:r>
              <a:rPr lang="hu-HU" sz="3000"/>
              <a:t>Felszíni és felszín alatti vizeink alfejezethez </a:t>
            </a:r>
            <a:endParaRPr sz="3000"/>
          </a:p>
        </p:txBody>
      </p:sp>
      <p:sp>
        <p:nvSpPr>
          <p:cNvPr id="124" name="Google Shape;124;p2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70"/>
              <a:buNone/>
            </a:pPr>
            <a:r>
              <a:rPr lang="hu-HU" sz="2000" u="sng"/>
              <a:t>Föld vízkészlete (szemléltető feladat):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hu-HU" sz="2000"/>
              <a:t>Hozzávalók: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hu-HU" sz="2000"/>
              <a:t>üres 0,5 l jeges tea palack, aminek nagy sárga kupakja van (az arányok miatt fontos), só, hűtő/mélyhűtő.</a:t>
            </a:r>
            <a:endParaRPr sz="2000"/>
          </a:p>
        </p:txBody>
      </p:sp>
      <p:pic>
        <p:nvPicPr>
          <p:cNvPr descr="Névtelen.png" id="125" name="Google Shape;12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3398" y="3592574"/>
            <a:ext cx="2660825" cy="293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hu-HU" sz="3000"/>
              <a:t>Feladatok diákoknak a </a:t>
            </a:r>
            <a:r>
              <a:rPr lang="hu-HU" sz="3000"/>
              <a:t>Felszíni és felszín alatti vizeink alfejezethez </a:t>
            </a:r>
            <a:endParaRPr sz="3000"/>
          </a:p>
        </p:txBody>
      </p:sp>
      <p:sp>
        <p:nvSpPr>
          <p:cNvPr id="131" name="Google Shape;131;p3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u="sng"/>
              <a:t>Elkészítés lépései: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AutoNum type="arabicPeriod"/>
            </a:pPr>
            <a:r>
              <a:rPr lang="hu-HU" sz="2000"/>
              <a:t>A üres palackot tele kell tölteni, majd két kupaknyi vizet ki kell </a:t>
            </a:r>
            <a:r>
              <a:rPr lang="hu-HU" sz="2000"/>
              <a:t>belőle </a:t>
            </a:r>
            <a:r>
              <a:rPr lang="hu-HU" sz="2000"/>
              <a:t>önteni. </a:t>
            </a:r>
            <a:endParaRPr sz="2000"/>
          </a:p>
          <a:p>
            <a:pPr indent="0" lvl="0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AutoNum type="arabicPeriod"/>
            </a:pPr>
            <a:r>
              <a:rPr lang="hu-HU" sz="2000"/>
              <a:t>Egy kupaknyi vizet a hűtő/mélyhűtőbe kell helyezni, amíg a kupakban lévő víz megfagy, majd ki kell venni és megvárni amíg éppen megolvad a teteje.</a:t>
            </a:r>
            <a:endParaRPr sz="2000"/>
          </a:p>
          <a:p>
            <a:pPr indent="0" lvl="0" marL="9144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00"/>
              <a:buAutoNum type="arabicPeriod"/>
            </a:pPr>
            <a:r>
              <a:rPr lang="hu-HU" sz="2000"/>
              <a:t>A palackban lévő vizet meg kell sózni. </a:t>
            </a:r>
            <a:endParaRPr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"/>
          <p:cNvSpPr txBox="1"/>
          <p:nvPr>
            <p:ph type="title"/>
          </p:nvPr>
        </p:nvSpPr>
        <p:spPr>
          <a:xfrm>
            <a:off x="457200" y="704096"/>
            <a:ext cx="8229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hu-HU" sz="3000"/>
              <a:t>Föld vízkészlete (szemléltető feladat) magyarázata</a:t>
            </a:r>
            <a:endParaRPr sz="3000"/>
          </a:p>
        </p:txBody>
      </p:sp>
      <p:sp>
        <p:nvSpPr>
          <p:cNvPr id="137" name="Google Shape;137;p4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A palackban maradt víz jelenti a Föld tengerekben lévő vízkészletét, ami sós (tehát emberi fogyasztásra alkalmatlan, 97 %).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Nem tartalmazza a palack az ásványokban, kőzetekben kötött állapotban lévő vizet.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hu-HU" sz="2000"/>
              <a:t>A kupakban van az édesvízkészlet (3%), ami a palackban maradt vízhez képest elenyésző.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hu-HU" sz="2000"/>
              <a:t>Az édesvízkészleteink nagy része (68,7 %) fagyott állapotban van jelen a Földön. Az a része a víznek, amit közvetlenül fel tudunk használni az a megolvadt rész (0,7%). </a:t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/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hu-HU" sz="3000"/>
              <a:t>T</a:t>
            </a:r>
            <a:r>
              <a:rPr lang="hu-HU" sz="3000"/>
              <a:t>ovábbi megállapítások a </a:t>
            </a:r>
            <a:r>
              <a:rPr lang="hu-HU" sz="3000"/>
              <a:t>Föld vízkészlete szemléltető feladathoz</a:t>
            </a:r>
            <a:endParaRPr sz="3000"/>
          </a:p>
        </p:txBody>
      </p:sp>
      <p:sp>
        <p:nvSpPr>
          <p:cNvPr id="143" name="Google Shape;143;p5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Ha a kupakban lévő jeget melegebb helyre tesszük gyorsabban felolvad, ha hidegebb helyre akkor lassabban. A Föld melegedő éghajlata hasonló hatással van a jéghegyekre, gleccserekre.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hu-HU" sz="2000"/>
              <a:t>A jéghegyekből elolvadó édesvizet nem lehet felhasználni, mert keveredik a sós vízzel.</a:t>
            </a:r>
            <a:endParaRPr sz="2000"/>
          </a:p>
          <a:p>
            <a:pPr indent="-117475" lvl="0" marL="27432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>
            <p:ph type="title"/>
          </p:nvPr>
        </p:nvSpPr>
        <p:spPr>
          <a:xfrm>
            <a:off x="457200" y="704095"/>
            <a:ext cx="8229600" cy="70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hu-HU" sz="3000"/>
              <a:t>Feladatok diákok számára a szemléltető feladathoz </a:t>
            </a:r>
            <a:endParaRPr sz="3000"/>
          </a:p>
        </p:txBody>
      </p:sp>
      <p:sp>
        <p:nvSpPr>
          <p:cNvPr id="149" name="Google Shape;149;p6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Készítsd el otthon a szemléltető feladatot! Dokumentáld a folyamatot videó, képek, vagy írásos dokumentum formájában.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Magyarázd el az egyik családtagodnak, hogy mit mutat be a palack.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hu-HU" sz="2000"/>
              <a:t>A leszakadó, olvadó jéghegyek veszélyesek is lehetnek.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hu-HU" sz="2000"/>
              <a:t>Keress rá az interneten a jéghegy témára.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hu-HU" sz="2000"/>
              <a:t>Néhány mondatban írd le mit találtál róluk.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i="1" lang="hu-HU" sz="2000"/>
              <a:t>Megoldás</a:t>
            </a:r>
            <a:r>
              <a:rPr lang="hu-HU" sz="2000"/>
              <a:t>: Titanic, borjadzás, jéghegy csúcsa, jéghegy Kanada partjánál, tengerszint emelkedés, stb.</a:t>
            </a:r>
            <a:endParaRPr sz="2000"/>
          </a:p>
          <a:p>
            <a:pPr indent="-274320" lvl="0" marL="27432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70"/>
              <a:buNone/>
            </a:pPr>
            <a:r>
              <a:rPr lang="hu-HU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>
            <p:ph type="title"/>
          </p:nvPr>
        </p:nvSpPr>
        <p:spPr>
          <a:xfrm>
            <a:off x="457200" y="704098"/>
            <a:ext cx="82296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a </a:t>
            </a:r>
            <a:r>
              <a:rPr lang="hu-HU" sz="3000"/>
              <a:t>Gyógyvizek és ásványvizek Magyarországon témához</a:t>
            </a:r>
            <a:endParaRPr sz="3000"/>
          </a:p>
        </p:txBody>
      </p:sp>
      <p:sp>
        <p:nvSpPr>
          <p:cNvPr id="155" name="Google Shape;155;p7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Írj össze a térkép jelmagyarázata segítségével 5 magyar várost, ahol van gyógyfürdő!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hu-HU" sz="2000"/>
              <a:t>Írj össze 5 ásványvíz márkát! Mit jelent a kupakuk különböző színe?	</a:t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"/>
          <p:cNvSpPr txBox="1"/>
          <p:nvPr>
            <p:ph type="title"/>
          </p:nvPr>
        </p:nvSpPr>
        <p:spPr>
          <a:xfrm>
            <a:off x="457200" y="704098"/>
            <a:ext cx="8229600" cy="95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hu-HU" sz="3000"/>
              <a:t>F</a:t>
            </a:r>
            <a:r>
              <a:rPr lang="hu-HU" sz="3000"/>
              <a:t>eladatok diákoknak a </a:t>
            </a:r>
            <a:r>
              <a:rPr lang="hu-HU" sz="3000"/>
              <a:t>Folyóvizek alfejezethez </a:t>
            </a:r>
            <a:endParaRPr sz="3000"/>
          </a:p>
        </p:txBody>
      </p:sp>
      <p:sp>
        <p:nvSpPr>
          <p:cNvPr id="161" name="Google Shape;161;p8"/>
          <p:cNvSpPr txBox="1"/>
          <p:nvPr>
            <p:ph idx="1" type="body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Készíts térképet! Rajzold le hazánk határvonalát egy A4-es papírra, majd rajzold le a Dunát és a Tiszát.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Rajzold le az egyik jobb parti és bal parti mellék folyójukat. A folyók mellé írd le a nevüket is! 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/>
              <a:t>Használd segítségül hazánk domborzati térképét. </a:t>
            </a:r>
            <a:endParaRPr sz="2000"/>
          </a:p>
        </p:txBody>
      </p:sp>
      <p:pic>
        <p:nvPicPr>
          <p:cNvPr id="162" name="Google Shape;16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1225" y="4057550"/>
            <a:ext cx="4057725" cy="25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Áramlás">
  <a:themeElements>
    <a:clrScheme name="Áramlás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Áramlás">
  <a:themeElements>
    <a:clrScheme name="Áramlás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2020-03-25T12:10:55Z</dcterms:created>
  <dc:creator>patrisss</dc:creator>
</cp:coreProperties>
</file>